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60" r:id="rId3"/>
    <p:sldId id="261" r:id="rId4"/>
    <p:sldId id="269" r:id="rId5"/>
    <p:sldId id="296" r:id="rId6"/>
    <p:sldId id="297" r:id="rId7"/>
    <p:sldId id="262" r:id="rId8"/>
    <p:sldId id="300" r:id="rId9"/>
    <p:sldId id="271" r:id="rId10"/>
    <p:sldId id="263" r:id="rId11"/>
    <p:sldId id="299" r:id="rId12"/>
    <p:sldId id="266" r:id="rId13"/>
    <p:sldId id="270" r:id="rId14"/>
    <p:sldId id="264" r:id="rId15"/>
    <p:sldId id="272" r:id="rId16"/>
    <p:sldId id="265" r:id="rId17"/>
    <p:sldId id="268" r:id="rId18"/>
    <p:sldId id="301" r:id="rId19"/>
    <p:sldId id="312" r:id="rId20"/>
    <p:sldId id="313" r:id="rId21"/>
    <p:sldId id="314" r:id="rId22"/>
    <p:sldId id="274" r:id="rId23"/>
    <p:sldId id="277" r:id="rId24"/>
    <p:sldId id="276" r:id="rId25"/>
    <p:sldId id="284" r:id="rId26"/>
    <p:sldId id="286" r:id="rId27"/>
    <p:sldId id="287" r:id="rId28"/>
    <p:sldId id="302" r:id="rId29"/>
    <p:sldId id="285" r:id="rId30"/>
    <p:sldId id="310" r:id="rId31"/>
    <p:sldId id="311" r:id="rId32"/>
    <p:sldId id="303" r:id="rId33"/>
    <p:sldId id="304" r:id="rId34"/>
    <p:sldId id="305" r:id="rId35"/>
    <p:sldId id="306" r:id="rId36"/>
    <p:sldId id="307" r:id="rId37"/>
    <p:sldId id="308" r:id="rId38"/>
    <p:sldId id="309" r:id="rId39"/>
    <p:sldId id="278" r:id="rId40"/>
    <p:sldId id="288" r:id="rId41"/>
    <p:sldId id="279" r:id="rId42"/>
    <p:sldId id="280" r:id="rId43"/>
    <p:sldId id="293" r:id="rId44"/>
    <p:sldId id="294" r:id="rId45"/>
    <p:sldId id="295" r:id="rId46"/>
    <p:sldId id="315" r:id="rId47"/>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eth.Healey" initials="Ga" lastIdx="14" clrIdx="0">
    <p:extLst>
      <p:ext uri="{19B8F6BF-5375-455C-9EA6-DF929625EA0E}">
        <p15:presenceInfo xmlns:p15="http://schemas.microsoft.com/office/powerpoint/2012/main" userId="S::gar.hea@sns.hackney.sch.uk::982d99bc-cb19-435d-9ae7-b6cd96decd1c" providerId="AD"/>
      </p:ext>
    </p:extLst>
  </p:cmAuthor>
  <p:cmAuthor id="2" name="Louise Nichols" initials="LN" lastIdx="1" clrIdx="1">
    <p:extLst>
      <p:ext uri="{19B8F6BF-5375-455C-9EA6-DF929625EA0E}">
        <p15:presenceInfo xmlns:p15="http://schemas.microsoft.com/office/powerpoint/2012/main" userId="Louise Nichol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C16BA0-27B1-7701-A88C-742999D1200E}" v="4" dt="2020-04-01T19:18:31.360"/>
    <p1510:client id="{BDB37F24-0EE7-BE0F-19A5-08D610566617}" v="1" dt="2020-04-01T10:15:28.439"/>
    <p1510:client id="{D8546B36-2F5E-2CEA-EDCE-1D1362EA4CE2}" v="537" dt="2020-04-01T10:29:18.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2"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7C1EBEC6-6A57-40D3-906C-D3EC1FE1821E}" type="datetimeFigureOut">
              <a:rPr lang="en-GB" smtClean="0"/>
              <a:t>05/04/2020</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1F336773-817D-4A40-87A4-FB291F204EF1}" type="slidenum">
              <a:rPr lang="en-GB" smtClean="0"/>
              <a:t>‹#›</a:t>
            </a:fld>
            <a:endParaRPr lang="en-GB"/>
          </a:p>
        </p:txBody>
      </p:sp>
    </p:spTree>
    <p:extLst>
      <p:ext uri="{BB962C8B-B14F-4D97-AF65-F5344CB8AC3E}">
        <p14:creationId xmlns:p14="http://schemas.microsoft.com/office/powerpoint/2010/main" val="32356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36773-817D-4A40-87A4-FB291F204EF1}" type="slidenum">
              <a:rPr lang="en-GB" smtClean="0"/>
              <a:t>18</a:t>
            </a:fld>
            <a:endParaRPr lang="en-GB"/>
          </a:p>
        </p:txBody>
      </p:sp>
    </p:spTree>
    <p:extLst>
      <p:ext uri="{BB962C8B-B14F-4D97-AF65-F5344CB8AC3E}">
        <p14:creationId xmlns:p14="http://schemas.microsoft.com/office/powerpoint/2010/main" val="989437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336773-817D-4A40-87A4-FB291F204EF1}" type="slidenum">
              <a:rPr lang="en-GB" smtClean="0"/>
              <a:t>25</a:t>
            </a:fld>
            <a:endParaRPr lang="en-GB"/>
          </a:p>
        </p:txBody>
      </p:sp>
    </p:spTree>
    <p:extLst>
      <p:ext uri="{BB962C8B-B14F-4D97-AF65-F5344CB8AC3E}">
        <p14:creationId xmlns:p14="http://schemas.microsoft.com/office/powerpoint/2010/main" val="2461355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b93T5l7gls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en.wikipedia.org/wiki/Weighted_mean" TargetMode="Externa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michaelguan123.wordpress.com/2015/01/14/the-dark-knight-and-narrative/"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youtube.com/watch?v=1zyhQjJ5UgY"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8.png"/><Relationship Id="rId21"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jpe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sitting, monitor, food&#10;&#10;Description generated with very high confidence">
            <a:extLst>
              <a:ext uri="{FF2B5EF4-FFF2-40B4-BE49-F238E27FC236}">
                <a16:creationId xmlns:a16="http://schemas.microsoft.com/office/drawing/2014/main" id="{686F370C-B2E3-4844-AE4E-28F9390C789E}"/>
              </a:ext>
            </a:extLst>
          </p:cNvPr>
          <p:cNvPicPr>
            <a:picLocks noChangeAspect="1"/>
          </p:cNvPicPr>
          <p:nvPr/>
        </p:nvPicPr>
        <p:blipFill rotWithShape="1">
          <a:blip r:embed="rId2">
            <a:alphaModFix amt="50000"/>
          </a:blip>
          <a:srcRect t="2233" b="365"/>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fontScale="90000"/>
          </a:bodyPr>
          <a:lstStyle/>
          <a:p>
            <a:r>
              <a:rPr lang="en-US" sz="3300" b="1">
                <a:solidFill>
                  <a:srgbClr val="FFFFFF"/>
                </a:solidFill>
                <a:latin typeface="Calibri Light"/>
                <a:ea typeface="+mj-lt"/>
                <a:cs typeface="+mj-lt"/>
              </a:rPr>
              <a:t>Unit 10: Film Production – Fiction</a:t>
            </a:r>
            <a:br>
              <a:rPr lang="en-US" sz="3300" b="1">
                <a:ea typeface="+mj-lt"/>
                <a:cs typeface="+mj-lt"/>
              </a:rPr>
            </a:br>
            <a:r>
              <a:rPr lang="en-US" sz="3300" b="1">
                <a:solidFill>
                  <a:srgbClr val="FFFFFF"/>
                </a:solidFill>
                <a:latin typeface="Calibri Light"/>
                <a:ea typeface="+mj-lt"/>
                <a:cs typeface="+mj-lt"/>
              </a:rPr>
              <a:t> Learning Aim A</a:t>
            </a:r>
            <a:br>
              <a:rPr lang="en-US" sz="3300" b="1">
                <a:ea typeface="+mj-lt"/>
                <a:cs typeface="+mj-lt"/>
              </a:rPr>
            </a:br>
            <a:r>
              <a:rPr lang="en-US" sz="3300" b="1">
                <a:solidFill>
                  <a:srgbClr val="FFFFFF"/>
                </a:solidFill>
                <a:ea typeface="+mj-lt"/>
                <a:cs typeface="+mj-lt"/>
              </a:rPr>
              <a:t>Narrative structure</a:t>
            </a:r>
            <a:br>
              <a:rPr lang="en-US" sz="3300" b="1">
                <a:ea typeface="+mj-lt"/>
                <a:cs typeface="+mj-lt"/>
              </a:rPr>
            </a:br>
            <a:r>
              <a:rPr lang="en-US" sz="3300" b="1">
                <a:ea typeface="+mj-lt"/>
                <a:cs typeface="+mj-lt"/>
              </a:rPr>
              <a:t>task 1 and 2</a:t>
            </a:r>
            <a:br>
              <a:rPr lang="en-US" sz="3300" b="1">
                <a:ea typeface="+mj-lt"/>
                <a:cs typeface="+mj-lt"/>
              </a:rPr>
            </a:br>
            <a:r>
              <a:rPr lang="en-US" sz="3300" b="1">
                <a:solidFill>
                  <a:srgbClr val="FFFFFF"/>
                </a:solidFill>
                <a:ea typeface="+mj-lt"/>
                <a:cs typeface="+mj-lt"/>
              </a:rPr>
              <a:t>SAM Nichols-Fried </a:t>
            </a:r>
            <a:br>
              <a:rPr lang="en-US" sz="3300" b="1">
                <a:ea typeface="+mj-lt"/>
                <a:cs typeface="+mj-lt"/>
              </a:rPr>
            </a:br>
            <a:r>
              <a:rPr lang="en-US" sz="3300" b="1">
                <a:solidFill>
                  <a:srgbClr val="FFFFFF"/>
                </a:solidFill>
                <a:ea typeface="+mj-lt"/>
                <a:cs typeface="+mj-lt"/>
              </a:rPr>
              <a:t>  </a:t>
            </a:r>
            <a:br>
              <a:rPr lang="en-US" sz="3300" b="1">
                <a:ea typeface="+mj-lt"/>
                <a:cs typeface="+mj-lt"/>
              </a:rPr>
            </a:br>
            <a:r>
              <a:rPr lang="en-US" sz="3300" b="1">
                <a:solidFill>
                  <a:srgbClr val="FFFFFF"/>
                </a:solidFill>
                <a:ea typeface="+mj-lt"/>
                <a:cs typeface="+mj-lt"/>
              </a:rPr>
              <a:t> </a:t>
            </a:r>
            <a:endParaRPr lang="en-US" sz="3300">
              <a:solidFill>
                <a:srgbClr val="FFFFFF"/>
              </a:solidFill>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1302-84AC-4C6C-BEC9-E40F3D9AE727}"/>
              </a:ext>
            </a:extLst>
          </p:cNvPr>
          <p:cNvSpPr>
            <a:spLocks noGrp="1"/>
          </p:cNvSpPr>
          <p:nvPr>
            <p:ph type="title"/>
          </p:nvPr>
        </p:nvSpPr>
        <p:spPr>
          <a:xfrm>
            <a:off x="2702169" y="388571"/>
            <a:ext cx="10515600" cy="1325563"/>
          </a:xfrm>
        </p:spPr>
        <p:txBody>
          <a:bodyPr>
            <a:normAutofit/>
          </a:bodyPr>
          <a:lstStyle/>
          <a:p>
            <a:r>
              <a:rPr lang="en-US" sz="5400" b="1">
                <a:latin typeface="Arial Narrow"/>
                <a:cs typeface="Calibri Light"/>
              </a:rPr>
              <a:t>Linear NARRATIVE of Fish Tank</a:t>
            </a:r>
            <a:endParaRPr lang="en-US" sz="5400">
              <a:latin typeface="Arial Narrow"/>
            </a:endParaRPr>
          </a:p>
        </p:txBody>
      </p:sp>
      <p:sp>
        <p:nvSpPr>
          <p:cNvPr id="3" name="Content Placeholder 2">
            <a:extLst>
              <a:ext uri="{FF2B5EF4-FFF2-40B4-BE49-F238E27FC236}">
                <a16:creationId xmlns:a16="http://schemas.microsoft.com/office/drawing/2014/main" id="{1EE44BB2-ACFB-4351-8A94-8D02790C5B46}"/>
              </a:ext>
            </a:extLst>
          </p:cNvPr>
          <p:cNvSpPr>
            <a:spLocks noGrp="1"/>
          </p:cNvSpPr>
          <p:nvPr>
            <p:ph idx="1"/>
          </p:nvPr>
        </p:nvSpPr>
        <p:spPr>
          <a:xfrm>
            <a:off x="133350" y="2054225"/>
            <a:ext cx="3638550" cy="1055688"/>
          </a:xfrm>
        </p:spPr>
        <p:txBody>
          <a:bodyPr vert="horz" lIns="91440" tIns="45720" rIns="91440" bIns="45720" rtlCol="0" anchor="t">
            <a:normAutofit lnSpcReduction="10000"/>
          </a:bodyPr>
          <a:lstStyle/>
          <a:p>
            <a:pPr marL="0" indent="0">
              <a:buNone/>
            </a:pPr>
            <a:r>
              <a:rPr lang="en-US" sz="2400">
                <a:latin typeface="Arial Narrow"/>
                <a:cs typeface="Calibri"/>
              </a:rPr>
              <a:t>Starts off showing us the main character (Mia) going about their daily struggles / business</a:t>
            </a:r>
            <a:endParaRPr lang="en-US"/>
          </a:p>
          <a:p>
            <a:endParaRPr lang="en-US" sz="2400">
              <a:latin typeface="Arial Narrow"/>
              <a:cs typeface="Calibri"/>
            </a:endParaRPr>
          </a:p>
          <a:p>
            <a:endParaRPr lang="en-US" sz="2400">
              <a:latin typeface="Arial Narrow"/>
              <a:cs typeface="Calibri"/>
            </a:endParaRPr>
          </a:p>
        </p:txBody>
      </p:sp>
      <p:sp>
        <p:nvSpPr>
          <p:cNvPr id="4" name="TextBox 3">
            <a:extLst>
              <a:ext uri="{FF2B5EF4-FFF2-40B4-BE49-F238E27FC236}">
                <a16:creationId xmlns:a16="http://schemas.microsoft.com/office/drawing/2014/main" id="{CE728A47-86BF-4812-A869-F73D1E9DF889}"/>
              </a:ext>
            </a:extLst>
          </p:cNvPr>
          <p:cNvSpPr txBox="1"/>
          <p:nvPr/>
        </p:nvSpPr>
        <p:spPr>
          <a:xfrm>
            <a:off x="1171575" y="17526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Exposition</a:t>
            </a:r>
          </a:p>
        </p:txBody>
      </p:sp>
      <p:sp>
        <p:nvSpPr>
          <p:cNvPr id="9" name="Content Placeholder 2">
            <a:extLst>
              <a:ext uri="{FF2B5EF4-FFF2-40B4-BE49-F238E27FC236}">
                <a16:creationId xmlns:a16="http://schemas.microsoft.com/office/drawing/2014/main" id="{7878391C-06F5-476C-A04D-F1AFAB49E660}"/>
              </a:ext>
            </a:extLst>
          </p:cNvPr>
          <p:cNvSpPr txBox="1">
            <a:spLocks/>
          </p:cNvSpPr>
          <p:nvPr/>
        </p:nvSpPr>
        <p:spPr>
          <a:xfrm>
            <a:off x="3695700" y="2749550"/>
            <a:ext cx="3638550" cy="105568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Arial Narrow"/>
                <a:cs typeface="Calibri"/>
              </a:rPr>
              <a:t>Connor enters her life through her mum and changes her life for the better for a while</a:t>
            </a:r>
          </a:p>
          <a:p>
            <a:endParaRPr lang="en-US" sz="2400">
              <a:latin typeface="Arial Narrow"/>
              <a:cs typeface="Calibri"/>
            </a:endParaRPr>
          </a:p>
          <a:p>
            <a:endParaRPr lang="en-US" sz="2400">
              <a:latin typeface="Arial Narrow"/>
              <a:cs typeface="Calibri"/>
            </a:endParaRPr>
          </a:p>
        </p:txBody>
      </p:sp>
      <p:sp>
        <p:nvSpPr>
          <p:cNvPr id="10" name="TextBox 9">
            <a:extLst>
              <a:ext uri="{FF2B5EF4-FFF2-40B4-BE49-F238E27FC236}">
                <a16:creationId xmlns:a16="http://schemas.microsoft.com/office/drawing/2014/main" id="{5C4AC4A2-5A98-435E-A441-09D8AB331959}"/>
              </a:ext>
            </a:extLst>
          </p:cNvPr>
          <p:cNvSpPr txBox="1"/>
          <p:nvPr/>
        </p:nvSpPr>
        <p:spPr>
          <a:xfrm>
            <a:off x="4724400" y="24002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Rising Action</a:t>
            </a:r>
          </a:p>
        </p:txBody>
      </p:sp>
      <p:sp>
        <p:nvSpPr>
          <p:cNvPr id="11" name="Content Placeholder 2">
            <a:extLst>
              <a:ext uri="{FF2B5EF4-FFF2-40B4-BE49-F238E27FC236}">
                <a16:creationId xmlns:a16="http://schemas.microsoft.com/office/drawing/2014/main" id="{B4EED23E-9D11-48B5-87CB-FD492048FE13}"/>
              </a:ext>
            </a:extLst>
          </p:cNvPr>
          <p:cNvSpPr txBox="1">
            <a:spLocks/>
          </p:cNvSpPr>
          <p:nvPr/>
        </p:nvSpPr>
        <p:spPr>
          <a:xfrm>
            <a:off x="6943724" y="3473450"/>
            <a:ext cx="3829050" cy="127476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Arial Narrow"/>
                <a:cs typeface="Calibri"/>
              </a:rPr>
              <a:t>Mia sleeps with Connor, changing their relationship from a positive one to a clearly negative one to the audience</a:t>
            </a:r>
          </a:p>
          <a:p>
            <a:endParaRPr lang="en-US" sz="2400">
              <a:latin typeface="Arial Narrow"/>
              <a:cs typeface="Calibri"/>
            </a:endParaRPr>
          </a:p>
          <a:p>
            <a:endParaRPr lang="en-US" sz="2400">
              <a:latin typeface="Arial Narrow"/>
              <a:cs typeface="Calibri"/>
            </a:endParaRPr>
          </a:p>
        </p:txBody>
      </p:sp>
      <p:sp>
        <p:nvSpPr>
          <p:cNvPr id="12" name="TextBox 11">
            <a:extLst>
              <a:ext uri="{FF2B5EF4-FFF2-40B4-BE49-F238E27FC236}">
                <a16:creationId xmlns:a16="http://schemas.microsoft.com/office/drawing/2014/main" id="{4A0086AC-5CDA-4954-81B8-373D928D6698}"/>
              </a:ext>
            </a:extLst>
          </p:cNvPr>
          <p:cNvSpPr txBox="1"/>
          <p:nvPr/>
        </p:nvSpPr>
        <p:spPr>
          <a:xfrm>
            <a:off x="8029574" y="31622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Climax</a:t>
            </a:r>
          </a:p>
        </p:txBody>
      </p:sp>
      <p:sp>
        <p:nvSpPr>
          <p:cNvPr id="13" name="TextBox 12">
            <a:extLst>
              <a:ext uri="{FF2B5EF4-FFF2-40B4-BE49-F238E27FC236}">
                <a16:creationId xmlns:a16="http://schemas.microsoft.com/office/drawing/2014/main" id="{7FD53447-400D-4D35-B84F-99D8ADAF285B}"/>
              </a:ext>
            </a:extLst>
          </p:cNvPr>
          <p:cNvSpPr txBox="1"/>
          <p:nvPr/>
        </p:nvSpPr>
        <p:spPr>
          <a:xfrm>
            <a:off x="952500" y="38766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Falling Action</a:t>
            </a:r>
          </a:p>
        </p:txBody>
      </p:sp>
      <p:sp>
        <p:nvSpPr>
          <p:cNvPr id="14" name="Content Placeholder 2">
            <a:extLst>
              <a:ext uri="{FF2B5EF4-FFF2-40B4-BE49-F238E27FC236}">
                <a16:creationId xmlns:a16="http://schemas.microsoft.com/office/drawing/2014/main" id="{9A7B89D9-5A72-450D-96A9-AB8CD6BED91B}"/>
              </a:ext>
            </a:extLst>
          </p:cNvPr>
          <p:cNvSpPr txBox="1">
            <a:spLocks/>
          </p:cNvSpPr>
          <p:nvPr/>
        </p:nvSpPr>
        <p:spPr>
          <a:xfrm>
            <a:off x="266699" y="4244975"/>
            <a:ext cx="3371850" cy="170338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Arial Narrow"/>
                <a:cs typeface="Calibri"/>
              </a:rPr>
              <a:t>Mia find out about Connor's double life and briefly kidnaps his daughter to vent out her anger towards him, to which he finds her and hits her, which ends their relationship with them walking away from each other in silence</a:t>
            </a:r>
          </a:p>
          <a:p>
            <a:endParaRPr lang="en-US" sz="2400">
              <a:latin typeface="Arial Narrow"/>
              <a:cs typeface="Calibri"/>
            </a:endParaRPr>
          </a:p>
          <a:p>
            <a:endParaRPr lang="en-US" sz="2400">
              <a:latin typeface="Arial Narrow"/>
              <a:cs typeface="Calibri"/>
            </a:endParaRPr>
          </a:p>
        </p:txBody>
      </p:sp>
      <p:sp>
        <p:nvSpPr>
          <p:cNvPr id="15" name="TextBox 14">
            <a:extLst>
              <a:ext uri="{FF2B5EF4-FFF2-40B4-BE49-F238E27FC236}">
                <a16:creationId xmlns:a16="http://schemas.microsoft.com/office/drawing/2014/main" id="{48EF18E3-E1A7-49CB-8419-11B445027A9D}"/>
              </a:ext>
            </a:extLst>
          </p:cNvPr>
          <p:cNvSpPr txBox="1"/>
          <p:nvPr/>
        </p:nvSpPr>
        <p:spPr>
          <a:xfrm>
            <a:off x="4596178" y="49749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Resolution</a:t>
            </a:r>
          </a:p>
        </p:txBody>
      </p:sp>
      <p:sp>
        <p:nvSpPr>
          <p:cNvPr id="17" name="TextBox 16">
            <a:extLst>
              <a:ext uri="{FF2B5EF4-FFF2-40B4-BE49-F238E27FC236}">
                <a16:creationId xmlns:a16="http://schemas.microsoft.com/office/drawing/2014/main" id="{BCEDCCE4-2D50-4BF8-AE1E-84893334558D}"/>
              </a:ext>
            </a:extLst>
          </p:cNvPr>
          <p:cNvSpPr txBox="1"/>
          <p:nvPr/>
        </p:nvSpPr>
        <p:spPr>
          <a:xfrm>
            <a:off x="3964598" y="5311287"/>
            <a:ext cx="31146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Narrow"/>
                <a:cs typeface="Calibri"/>
              </a:rPr>
              <a:t>Mia leaves her council life to go and live in Wales with Billy</a:t>
            </a:r>
          </a:p>
        </p:txBody>
      </p:sp>
      <p:cxnSp>
        <p:nvCxnSpPr>
          <p:cNvPr id="5" name="Straight Arrow Connector 4">
            <a:extLst>
              <a:ext uri="{FF2B5EF4-FFF2-40B4-BE49-F238E27FC236}">
                <a16:creationId xmlns:a16="http://schemas.microsoft.com/office/drawing/2014/main" id="{321F5E36-0DB5-468B-B78E-7F4E0113C5F8}"/>
              </a:ext>
            </a:extLst>
          </p:cNvPr>
          <p:cNvCxnSpPr/>
          <p:nvPr/>
        </p:nvCxnSpPr>
        <p:spPr>
          <a:xfrm>
            <a:off x="3446585" y="2479431"/>
            <a:ext cx="445478" cy="19929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E03024B-4B0F-454D-9128-3C76DA4DB2D9}"/>
              </a:ext>
            </a:extLst>
          </p:cNvPr>
          <p:cNvCxnSpPr/>
          <p:nvPr/>
        </p:nvCxnSpPr>
        <p:spPr>
          <a:xfrm>
            <a:off x="6555398" y="3396029"/>
            <a:ext cx="445477" cy="28135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2AADFF9E-A3B5-4E6A-BE0D-56DFB0167394}"/>
              </a:ext>
            </a:extLst>
          </p:cNvPr>
          <p:cNvCxnSpPr/>
          <p:nvPr/>
        </p:nvCxnSpPr>
        <p:spPr>
          <a:xfrm flipH="1">
            <a:off x="2700704" y="3808535"/>
            <a:ext cx="4220307" cy="304800"/>
          </a:xfrm>
          <a:prstGeom prst="curvedConnector3">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66A5E98-2275-4A55-8768-F92DF150D789}"/>
              </a:ext>
            </a:extLst>
          </p:cNvPr>
          <p:cNvCxnSpPr/>
          <p:nvPr/>
        </p:nvCxnSpPr>
        <p:spPr>
          <a:xfrm>
            <a:off x="3535240" y="4795471"/>
            <a:ext cx="633047" cy="51581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86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E50633-B356-42D7-8EC4-B9154FEB77D9}"/>
              </a:ext>
            </a:extLst>
          </p:cNvPr>
          <p:cNvSpPr/>
          <p:nvPr/>
        </p:nvSpPr>
        <p:spPr>
          <a:xfrm>
            <a:off x="404948" y="169817"/>
            <a:ext cx="7968343" cy="5917261"/>
          </a:xfrm>
          <a:prstGeom prst="rect">
            <a:avLst/>
          </a:prstGeom>
        </p:spPr>
        <p:txBody>
          <a:bodyPr wrap="square">
            <a:spAutoFit/>
          </a:bodyPr>
          <a:lstStyle/>
          <a:p>
            <a:pPr>
              <a:lnSpc>
                <a:spcPct val="107000"/>
              </a:lnSpc>
              <a:spcAft>
                <a:spcPts val="800"/>
              </a:spcAft>
            </a:pPr>
            <a:r>
              <a:rPr lang="en-US" b="1">
                <a:latin typeface="Arial Narrow" panose="020B0606020202030204" pitchFamily="34" charset="0"/>
                <a:ea typeface="Calibri" panose="020F0502020204030204" pitchFamily="34" charset="0"/>
                <a:cs typeface="Times New Roman" panose="02020603050405020304" pitchFamily="18" charset="0"/>
              </a:rPr>
              <a:t>How can Todorov’s narrative theory be applied to </a:t>
            </a:r>
            <a:r>
              <a:rPr lang="en-US" b="1" err="1">
                <a:latin typeface="Arial Narrow" panose="020B0606020202030204" pitchFamily="34" charset="0"/>
                <a:ea typeface="Calibri" panose="020F0502020204030204" pitchFamily="34" charset="0"/>
                <a:cs typeface="Times New Roman" panose="02020603050405020304" pitchFamily="18" charset="0"/>
              </a:rPr>
              <a:t>Fishtank</a:t>
            </a:r>
            <a:r>
              <a:rPr lang="en-US" b="1">
                <a:latin typeface="Arial Narrow" panose="020B0606020202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a:latin typeface="Arial Narrow" panose="020B0606020202030204" pitchFamily="34" charset="0"/>
                <a:ea typeface="Calibri" panose="020F0502020204030204" pitchFamily="34" charset="0"/>
                <a:cs typeface="Times New Roman" panose="02020603050405020304" pitchFamily="18" charset="0"/>
              </a:rPr>
              <a:t>So the</a:t>
            </a:r>
            <a:r>
              <a:rPr lang="en-US" b="1">
                <a:latin typeface="Arial Narrow" panose="020B0606020202030204" pitchFamily="34" charset="0"/>
                <a:ea typeface="Calibri" panose="020F0502020204030204" pitchFamily="34" charset="0"/>
                <a:cs typeface="Times New Roman" panose="02020603050405020304" pitchFamily="18" charset="0"/>
              </a:rPr>
              <a:t> equilibrium </a:t>
            </a:r>
            <a:r>
              <a:rPr lang="en-US">
                <a:latin typeface="Arial Narrow" panose="020B0606020202030204" pitchFamily="34" charset="0"/>
                <a:ea typeface="Calibri" panose="020F0502020204030204" pitchFamily="34" charset="0"/>
                <a:cs typeface="Times New Roman" panose="02020603050405020304" pitchFamily="18" charset="0"/>
              </a:rPr>
              <a:t>in this story is the everyday life, its Mia wandering around the estate, bored frustrated and looking for trouble hence the dance scene where she headbutts a girl. </a:t>
            </a:r>
          </a:p>
          <a:p>
            <a:pPr>
              <a:lnSpc>
                <a:spcPct val="107000"/>
              </a:lnSpc>
              <a:spcAft>
                <a:spcPts val="800"/>
              </a:spcAft>
            </a:pPr>
            <a:r>
              <a:rPr lang="en-US">
                <a:latin typeface="Arial Narrow" panose="020B0606020202030204" pitchFamily="34" charset="0"/>
                <a:ea typeface="Calibri" panose="020F0502020204030204" pitchFamily="34" charset="0"/>
                <a:cs typeface="Times New Roman" panose="02020603050405020304" pitchFamily="18" charset="0"/>
              </a:rPr>
              <a:t>So to provide the </a:t>
            </a:r>
            <a:r>
              <a:rPr lang="en-US" b="1">
                <a:latin typeface="Arial Narrow" panose="020B0606020202030204" pitchFamily="34" charset="0"/>
                <a:ea typeface="Calibri" panose="020F0502020204030204" pitchFamily="34" charset="0"/>
                <a:cs typeface="Times New Roman" panose="02020603050405020304" pitchFamily="18" charset="0"/>
              </a:rPr>
              <a:t>disruption to the equilibrium </a:t>
            </a:r>
            <a:r>
              <a:rPr lang="en-US">
                <a:latin typeface="Arial Narrow" panose="020B0606020202030204" pitchFamily="34" charset="0"/>
                <a:ea typeface="Calibri" panose="020F0502020204030204" pitchFamily="34" charset="0"/>
                <a:cs typeface="Times New Roman" panose="02020603050405020304" pitchFamily="18" charset="0"/>
              </a:rPr>
              <a:t>Mia’s mum gets a boyfriend called Connor ( Michael Fassbender) who Mia likes for once and gives her praise and support with her desire to become a dancer but then this all gets confused in a muddle of  emotions where she gets too close with Connor and in the end he too lets her down.  </a:t>
            </a:r>
            <a:r>
              <a:rPr lang="en-US" b="1">
                <a:latin typeface="Arial Narrow" panose="020B0606020202030204" pitchFamily="34" charset="0"/>
                <a:ea typeface="Calibri" panose="020F0502020204030204" pitchFamily="34" charset="0"/>
                <a:cs typeface="Times New Roman" panose="02020603050405020304" pitchFamily="18" charset="0"/>
              </a:rPr>
              <a:t>Mia </a:t>
            </a:r>
            <a:r>
              <a:rPr lang="en-US" b="1" err="1">
                <a:latin typeface="Arial Narrow" panose="020B0606020202030204" pitchFamily="34" charset="0"/>
                <a:ea typeface="Calibri" panose="020F0502020204030204" pitchFamily="34" charset="0"/>
                <a:cs typeface="Times New Roman" panose="02020603050405020304" pitchFamily="18" charset="0"/>
              </a:rPr>
              <a:t>recognises</a:t>
            </a:r>
            <a:r>
              <a:rPr lang="en-US" b="1">
                <a:latin typeface="Arial Narrow" panose="020B0606020202030204" pitchFamily="34" charset="0"/>
                <a:ea typeface="Calibri" panose="020F0502020204030204" pitchFamily="34" charset="0"/>
                <a:cs typeface="Times New Roman" panose="02020603050405020304" pitchFamily="18" charset="0"/>
              </a:rPr>
              <a:t> the disruption </a:t>
            </a:r>
            <a:r>
              <a:rPr lang="en-US">
                <a:latin typeface="Arial Narrow" panose="020B0606020202030204" pitchFamily="34" charset="0"/>
                <a:ea typeface="Calibri" panose="020F0502020204030204" pitchFamily="34" charset="0"/>
                <a:cs typeface="Times New Roman" panose="02020603050405020304" pitchFamily="18" charset="0"/>
              </a:rPr>
              <a:t>when she sees Connor with his family and children and realizes he was never going to be part of her life and that he is a liar. </a:t>
            </a:r>
          </a:p>
          <a:p>
            <a:pPr>
              <a:lnSpc>
                <a:spcPct val="107000"/>
              </a:lnSpc>
              <a:spcAft>
                <a:spcPts val="800"/>
              </a:spcAft>
            </a:pPr>
            <a:r>
              <a:rPr lang="en-US">
                <a:latin typeface="Arial Narrow" panose="020B0606020202030204" pitchFamily="34" charset="0"/>
                <a:ea typeface="Calibri" panose="020F0502020204030204" pitchFamily="34" charset="0"/>
                <a:cs typeface="Times New Roman" panose="02020603050405020304" pitchFamily="18" charset="0"/>
              </a:rPr>
              <a:t> Dance has been the main hope of escape for Mia, music and dance throughout the film are used to show Mia’s desires and desperate search for resolution. Music is a key device and it is cleverly woven into both enhance and develop the plot further. When she dances with her mum and sister she s seeking to </a:t>
            </a:r>
            <a:r>
              <a:rPr lang="en-US" b="1">
                <a:latin typeface="Arial Narrow" panose="020B0606020202030204" pitchFamily="34" charset="0"/>
                <a:ea typeface="Calibri" panose="020F0502020204030204" pitchFamily="34" charset="0"/>
                <a:cs typeface="Times New Roman" panose="02020603050405020304" pitchFamily="18" charset="0"/>
              </a:rPr>
              <a:t>repair the damage </a:t>
            </a:r>
            <a:endParaRPr lang="en-GB" b="1">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latin typeface="Arial Narrow" panose="020B0606020202030204" pitchFamily="34" charset="0"/>
                <a:ea typeface="Calibri" panose="020F0502020204030204" pitchFamily="34" charset="0"/>
                <a:cs typeface="Times New Roman" panose="02020603050405020304" pitchFamily="18" charset="0"/>
              </a:rPr>
              <a:t>In BSR narratives the most important point of conflict is that between the lead characters success versus the possibility if it all failing and them being stuck in their original life forever and </a:t>
            </a:r>
            <a:r>
              <a:rPr lang="en-US" err="1">
                <a:latin typeface="Arial Narrow" panose="020B0606020202030204" pitchFamily="34" charset="0"/>
                <a:ea typeface="Calibri" panose="020F0502020204030204" pitchFamily="34" charset="0"/>
                <a:cs typeface="Times New Roman" panose="02020603050405020304" pitchFamily="18" charset="0"/>
              </a:rPr>
              <a:t>achieveing</a:t>
            </a:r>
            <a:r>
              <a:rPr lang="en-US">
                <a:latin typeface="Arial Narrow" panose="020B0606020202030204" pitchFamily="34" charset="0"/>
                <a:ea typeface="Calibri" panose="020F0502020204030204" pitchFamily="34" charset="0"/>
                <a:cs typeface="Times New Roman" panose="02020603050405020304" pitchFamily="18" charset="0"/>
              </a:rPr>
              <a:t> nothing</a:t>
            </a:r>
          </a:p>
          <a:p>
            <a:pPr>
              <a:lnSpc>
                <a:spcPct val="107000"/>
              </a:lnSpc>
              <a:spcAft>
                <a:spcPts val="800"/>
              </a:spcAft>
            </a:pPr>
            <a:r>
              <a:rPr lang="en-GB">
                <a:latin typeface="Arial Narrow" panose="020B0606020202030204" pitchFamily="34" charset="0"/>
                <a:ea typeface="Calibri" panose="020F0502020204030204" pitchFamily="34" charset="0"/>
                <a:cs typeface="Times New Roman" panose="02020603050405020304" pitchFamily="18" charset="0"/>
              </a:rPr>
              <a:t>The final </a:t>
            </a:r>
            <a:r>
              <a:rPr lang="en-GB" b="1">
                <a:latin typeface="Arial Narrow" panose="020B0606020202030204" pitchFamily="34" charset="0"/>
                <a:ea typeface="Calibri" panose="020F0502020204030204" pitchFamily="34" charset="0"/>
                <a:cs typeface="Times New Roman" panose="02020603050405020304" pitchFamily="18" charset="0"/>
              </a:rPr>
              <a:t>new equilibrium </a:t>
            </a:r>
            <a:r>
              <a:rPr lang="en-GB">
                <a:latin typeface="Arial Narrow" panose="020B0606020202030204" pitchFamily="34" charset="0"/>
                <a:ea typeface="Calibri" panose="020F0502020204030204" pitchFamily="34" charset="0"/>
                <a:cs typeface="Times New Roman" panose="02020603050405020304" pitchFamily="18" charset="0"/>
              </a:rPr>
              <a:t>in this story is Mia’s escape when she runs away with her boyfriend Billy.</a:t>
            </a:r>
            <a:endParaRPr lang="en-US">
              <a:latin typeface="Arial Narrow" panose="020B0606020202030204" pitchFamily="34" charset="0"/>
              <a:ea typeface="Calibri" panose="020F0502020204030204" pitchFamily="34" charset="0"/>
              <a:cs typeface="Times New Roman" panose="02020603050405020304" pitchFamily="18" charset="0"/>
            </a:endParaRPr>
          </a:p>
        </p:txBody>
      </p:sp>
      <p:pic>
        <p:nvPicPr>
          <p:cNvPr id="4" name="Picture 7" descr="A close up of a flag&#10;&#10;Description generated with very high confidence">
            <a:extLst>
              <a:ext uri="{FF2B5EF4-FFF2-40B4-BE49-F238E27FC236}">
                <a16:creationId xmlns:a16="http://schemas.microsoft.com/office/drawing/2014/main" id="{EEB0734B-9C4A-480E-96F2-73778A7A84AD}"/>
              </a:ext>
            </a:extLst>
          </p:cNvPr>
          <p:cNvPicPr>
            <a:picLocks noChangeAspect="1"/>
          </p:cNvPicPr>
          <p:nvPr/>
        </p:nvPicPr>
        <p:blipFill>
          <a:blip r:embed="rId2"/>
          <a:stretch>
            <a:fillRect/>
          </a:stretch>
        </p:blipFill>
        <p:spPr>
          <a:xfrm>
            <a:off x="8311844" y="169818"/>
            <a:ext cx="3607190" cy="5603966"/>
          </a:xfrm>
          <a:prstGeom prst="rect">
            <a:avLst/>
          </a:prstGeom>
        </p:spPr>
      </p:pic>
      <p:pic>
        <p:nvPicPr>
          <p:cNvPr id="3" name="Picture 9" descr="A picture containing food, sign&#10;&#10;Description generated with very high confidence">
            <a:extLst>
              <a:ext uri="{FF2B5EF4-FFF2-40B4-BE49-F238E27FC236}">
                <a16:creationId xmlns:a16="http://schemas.microsoft.com/office/drawing/2014/main" id="{E2DE2409-AA79-49AD-BD9C-2F84CFCF6C52}"/>
              </a:ext>
            </a:extLst>
          </p:cNvPr>
          <p:cNvPicPr>
            <a:picLocks noChangeAspect="1"/>
          </p:cNvPicPr>
          <p:nvPr/>
        </p:nvPicPr>
        <p:blipFill>
          <a:blip r:embed="rId3"/>
          <a:stretch>
            <a:fillRect/>
          </a:stretch>
        </p:blipFill>
        <p:spPr>
          <a:xfrm>
            <a:off x="9827940" y="7363414"/>
            <a:ext cx="1264924" cy="1877683"/>
          </a:xfrm>
          <a:prstGeom prst="rect">
            <a:avLst/>
          </a:prstGeom>
        </p:spPr>
      </p:pic>
    </p:spTree>
    <p:extLst>
      <p:ext uri="{BB962C8B-B14F-4D97-AF65-F5344CB8AC3E}">
        <p14:creationId xmlns:p14="http://schemas.microsoft.com/office/powerpoint/2010/main" val="3079172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23117-304F-4BDC-BEFA-B35437D52289}"/>
              </a:ext>
            </a:extLst>
          </p:cNvPr>
          <p:cNvSpPr txBox="1"/>
          <p:nvPr/>
        </p:nvSpPr>
        <p:spPr>
          <a:xfrm>
            <a:off x="591128" y="417946"/>
            <a:ext cx="11252198"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arrow"/>
                <a:cs typeface="Arial"/>
              </a:rPr>
              <a:t>Narrative film is a type of film that tells a story from beginning to end using a particular structure.</a:t>
            </a:r>
          </a:p>
          <a:p>
            <a:r>
              <a:rPr lang="en-US" sz="2000" b="1">
                <a:latin typeface="Arial Narrow"/>
                <a:ea typeface="+mn-lt"/>
                <a:cs typeface="+mn-lt"/>
              </a:rPr>
              <a:t>Todorov</a:t>
            </a:r>
            <a:r>
              <a:rPr lang="en-US" sz="2000">
                <a:latin typeface="Arial Narrow"/>
                <a:ea typeface="+mn-lt"/>
                <a:cs typeface="+mn-lt"/>
              </a:rPr>
              <a:t> in 1969 produced a theory which he believed to be able to be applied to any film. He believed that all films followed the same narrative pattern. </a:t>
            </a:r>
            <a:endParaRPr lang="en-US">
              <a:latin typeface="Arial Narrow"/>
            </a:endParaRPr>
          </a:p>
          <a:p>
            <a:r>
              <a:rPr lang="en-US" sz="2000">
                <a:latin typeface="Arial Narrow"/>
                <a:ea typeface="+mn-lt"/>
                <a:cs typeface="+mn-lt"/>
              </a:rPr>
              <a:t>Todorov's narrative theory is that there are  five stages to every narrative or story, here I have applied them to Andrea Arnolds 2009 film </a:t>
            </a:r>
            <a:r>
              <a:rPr lang="en-US" sz="2000" b="1">
                <a:latin typeface="Arial Narrow"/>
                <a:ea typeface="+mn-lt"/>
                <a:cs typeface="+mn-lt"/>
              </a:rPr>
              <a:t>Fishtank </a:t>
            </a:r>
            <a:endParaRPr lang="en-US" sz="2000" b="1">
              <a:latin typeface="Arial Narrow"/>
              <a:cs typeface="Calibri"/>
            </a:endParaRPr>
          </a:p>
          <a:p>
            <a:endParaRPr lang="en-US" sz="2000">
              <a:latin typeface="Arial Narrow"/>
              <a:ea typeface="+mn-lt"/>
              <a:cs typeface="+mn-lt"/>
            </a:endParaRPr>
          </a:p>
          <a:p>
            <a:r>
              <a:rPr lang="en-US" sz="2000" b="1">
                <a:latin typeface="Arial Narrow"/>
                <a:ea typeface="+mn-lt"/>
                <a:cs typeface="+mn-lt"/>
              </a:rPr>
              <a:t>Stage 1 – The Equilibrium – Life is just as usual,</a:t>
            </a:r>
            <a:r>
              <a:rPr lang="en-US" sz="2000">
                <a:latin typeface="Arial Narrow"/>
                <a:ea typeface="+mn-lt"/>
                <a:cs typeface="+mn-lt"/>
              </a:rPr>
              <a:t> In Fishtank we see Mia in her flat and on the estate living her life</a:t>
            </a:r>
          </a:p>
          <a:p>
            <a:r>
              <a:rPr lang="en-US" sz="2000">
                <a:latin typeface="Arial Narrow"/>
                <a:ea typeface="+mn-lt"/>
                <a:cs typeface="+mn-lt"/>
              </a:rPr>
              <a:t>  </a:t>
            </a:r>
            <a:endParaRPr lang="en-US">
              <a:latin typeface="Arial Narrow"/>
            </a:endParaRPr>
          </a:p>
          <a:p>
            <a:endParaRPr lang="en-US" sz="2000">
              <a:latin typeface="Arial Narrow"/>
              <a:ea typeface="+mn-lt"/>
              <a:cs typeface="+mn-lt"/>
            </a:endParaRPr>
          </a:p>
          <a:p>
            <a:r>
              <a:rPr lang="en-US" sz="2000" b="1">
                <a:latin typeface="Arial Narrow"/>
                <a:ea typeface="+mn-lt"/>
                <a:cs typeface="+mn-lt"/>
              </a:rPr>
              <a:t>                                                       Stage 2 – The Disruption – A problem happens.</a:t>
            </a:r>
            <a:r>
              <a:rPr lang="en-US" sz="2000">
                <a:latin typeface="Arial Narrow"/>
                <a:ea typeface="+mn-lt"/>
                <a:cs typeface="+mn-lt"/>
              </a:rPr>
              <a:t>  Connor arrives</a:t>
            </a:r>
            <a:endParaRPr lang="en-US"/>
          </a:p>
          <a:p>
            <a:endParaRPr lang="en-US" sz="2000">
              <a:latin typeface="Arial Narrow"/>
              <a:ea typeface="+mn-lt"/>
              <a:cs typeface="+mn-lt"/>
            </a:endParaRPr>
          </a:p>
          <a:p>
            <a:endParaRPr lang="en-US" sz="2000">
              <a:latin typeface="Arial Narrow"/>
              <a:ea typeface="+mn-lt"/>
              <a:cs typeface="+mn-lt"/>
            </a:endParaRPr>
          </a:p>
          <a:p>
            <a:endParaRPr lang="en-US" sz="2000">
              <a:latin typeface="Arial Narrow"/>
              <a:ea typeface="+mn-lt"/>
              <a:cs typeface="+mn-lt"/>
            </a:endParaRPr>
          </a:p>
          <a:p>
            <a:endParaRPr lang="en-US" sz="2000">
              <a:latin typeface="Arial Narrow"/>
              <a:ea typeface="+mn-lt"/>
              <a:cs typeface="+mn-lt"/>
            </a:endParaRPr>
          </a:p>
          <a:p>
            <a:endParaRPr lang="en-US" sz="2000">
              <a:latin typeface="Arial Narrow"/>
              <a:ea typeface="+mn-lt"/>
              <a:cs typeface="+mn-lt"/>
            </a:endParaRPr>
          </a:p>
          <a:p>
            <a:r>
              <a:rPr lang="en-US" sz="2000">
                <a:latin typeface="Arial Narrow"/>
                <a:ea typeface="+mn-lt"/>
                <a:cs typeface="+mn-lt"/>
              </a:rPr>
              <a:t></a:t>
            </a:r>
            <a:endParaRPr lang="en-US">
              <a:cs typeface="Calibri"/>
            </a:endParaRPr>
          </a:p>
          <a:p>
            <a:endParaRPr lang="en-US">
              <a:latin typeface="Arial Narrow"/>
            </a:endParaRPr>
          </a:p>
          <a:p>
            <a:endParaRPr lang="en-US">
              <a:solidFill>
                <a:srgbClr val="666666"/>
              </a:solidFill>
              <a:latin typeface="Arial"/>
              <a:cs typeface="Arial"/>
            </a:endParaRPr>
          </a:p>
          <a:p>
            <a:endParaRPr lang="en-US">
              <a:solidFill>
                <a:srgbClr val="666666"/>
              </a:solidFill>
              <a:latin typeface="Arial"/>
              <a:cs typeface="Arial"/>
            </a:endParaRPr>
          </a:p>
          <a:p>
            <a:endParaRPr lang="en-US">
              <a:solidFill>
                <a:srgbClr val="666666"/>
              </a:solidFill>
              <a:latin typeface="Arial"/>
              <a:cs typeface="Arial"/>
            </a:endParaRPr>
          </a:p>
        </p:txBody>
      </p:sp>
      <p:pic>
        <p:nvPicPr>
          <p:cNvPr id="3" name="Picture 3" descr="A person standing in front of a window&#10;&#10;Description generated with high confidence">
            <a:extLst>
              <a:ext uri="{FF2B5EF4-FFF2-40B4-BE49-F238E27FC236}">
                <a16:creationId xmlns:a16="http://schemas.microsoft.com/office/drawing/2014/main" id="{5FDD0241-B287-4963-8056-4ADB26A7699C}"/>
              </a:ext>
            </a:extLst>
          </p:cNvPr>
          <p:cNvPicPr>
            <a:picLocks noChangeAspect="1"/>
          </p:cNvPicPr>
          <p:nvPr/>
        </p:nvPicPr>
        <p:blipFill>
          <a:blip r:embed="rId2"/>
          <a:stretch>
            <a:fillRect/>
          </a:stretch>
        </p:blipFill>
        <p:spPr>
          <a:xfrm>
            <a:off x="591127" y="2749839"/>
            <a:ext cx="3805380" cy="2166503"/>
          </a:xfrm>
          <a:prstGeom prst="rect">
            <a:avLst/>
          </a:prstGeom>
        </p:spPr>
      </p:pic>
      <p:pic>
        <p:nvPicPr>
          <p:cNvPr id="4" name="Picture 4" descr="A picture containing person, indoor, front, standing&#10;&#10;Description generated with very high confidence">
            <a:extLst>
              <a:ext uri="{FF2B5EF4-FFF2-40B4-BE49-F238E27FC236}">
                <a16:creationId xmlns:a16="http://schemas.microsoft.com/office/drawing/2014/main" id="{1A49F396-2CD9-4FB9-8914-ED9A3C544D72}"/>
              </a:ext>
            </a:extLst>
          </p:cNvPr>
          <p:cNvPicPr>
            <a:picLocks noChangeAspect="1"/>
          </p:cNvPicPr>
          <p:nvPr/>
        </p:nvPicPr>
        <p:blipFill>
          <a:blip r:embed="rId3"/>
          <a:stretch>
            <a:fillRect/>
          </a:stretch>
        </p:blipFill>
        <p:spPr>
          <a:xfrm>
            <a:off x="7125854" y="3721081"/>
            <a:ext cx="4705926" cy="2625474"/>
          </a:xfrm>
          <a:prstGeom prst="rect">
            <a:avLst/>
          </a:prstGeom>
        </p:spPr>
      </p:pic>
    </p:spTree>
    <p:extLst>
      <p:ext uri="{BB962C8B-B14F-4D97-AF65-F5344CB8AC3E}">
        <p14:creationId xmlns:p14="http://schemas.microsoft.com/office/powerpoint/2010/main" val="181343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5CB8A-837D-42C8-BC27-EEF225AC9323}"/>
              </a:ext>
            </a:extLst>
          </p:cNvPr>
          <p:cNvSpPr txBox="1"/>
          <p:nvPr/>
        </p:nvSpPr>
        <p:spPr>
          <a:xfrm>
            <a:off x="360219" y="314037"/>
            <a:ext cx="5675745"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Narrow"/>
                <a:cs typeface="Calibri"/>
              </a:rPr>
              <a:t>Stage 3 – The Recognition – Think about how to resolve the problem</a:t>
            </a:r>
            <a:r>
              <a:rPr lang="en-US">
                <a:latin typeface="Arial Narrow"/>
                <a:cs typeface="Calibri"/>
              </a:rPr>
              <a:t> </a:t>
            </a:r>
            <a:endParaRPr lang="en-US">
              <a:ea typeface="+mn-lt"/>
              <a:cs typeface="+mn-lt"/>
            </a:endParaRPr>
          </a:p>
          <a:p>
            <a:r>
              <a:rPr lang="en-US">
                <a:latin typeface="Arial Narrow"/>
                <a:cs typeface="Calibri"/>
              </a:rPr>
              <a:t>Mia dances and thinks about her dilemma</a:t>
            </a:r>
          </a:p>
          <a:p>
            <a:endParaRPr lang="en-US">
              <a:latin typeface="Arial Narrow"/>
              <a:cs typeface="Calibri"/>
            </a:endParaRPr>
          </a:p>
          <a:p>
            <a:endParaRPr lang="en-US">
              <a:latin typeface="Arial Narrow"/>
              <a:cs typeface="Calibri"/>
            </a:endParaRPr>
          </a:p>
          <a:p>
            <a:endParaRPr lang="en-US">
              <a:latin typeface="Arial Narrow"/>
              <a:cs typeface="Calibri"/>
            </a:endParaRPr>
          </a:p>
          <a:p>
            <a:endParaRPr lang="en-US">
              <a:latin typeface="Arial Narrow"/>
              <a:cs typeface="Calibri"/>
            </a:endParaRPr>
          </a:p>
          <a:p>
            <a:endParaRPr lang="en-US">
              <a:latin typeface="Arial Narrow"/>
              <a:cs typeface="Calibri"/>
            </a:endParaRPr>
          </a:p>
          <a:p>
            <a:endParaRPr lang="en-US">
              <a:latin typeface="Arial Narrow"/>
              <a:cs typeface="Calibri"/>
            </a:endParaRPr>
          </a:p>
          <a:p>
            <a:r>
              <a:rPr lang="en-US">
                <a:latin typeface="Arial Narrow"/>
                <a:cs typeface="Calibri"/>
              </a:rPr>
              <a:t></a:t>
            </a:r>
            <a:endParaRPr lang="en-US">
              <a:ea typeface="+mn-lt"/>
              <a:cs typeface="+mn-lt"/>
            </a:endParaRPr>
          </a:p>
          <a:p>
            <a:r>
              <a:rPr lang="en-US">
                <a:latin typeface="Arial Narrow"/>
                <a:cs typeface="Calibri"/>
              </a:rPr>
              <a:t> </a:t>
            </a:r>
            <a:r>
              <a:rPr lang="en-US" b="1">
                <a:latin typeface="Arial Narrow"/>
                <a:cs typeface="Calibri"/>
              </a:rPr>
              <a:t>Stage 4 – The Repair – Go ahead and resolve the problem </a:t>
            </a:r>
          </a:p>
          <a:p>
            <a:r>
              <a:rPr lang="en-US">
                <a:latin typeface="Arial Narrow"/>
                <a:cs typeface="Calibri"/>
              </a:rPr>
              <a:t>Mia dances with her mum and her sister, knowing she is leaving but wanting some sort of repair in their relationship</a:t>
            </a:r>
          </a:p>
          <a:p>
            <a:endParaRPr lang="en-US">
              <a:latin typeface="Arial Narrow"/>
              <a:cs typeface="Calibri"/>
            </a:endParaRPr>
          </a:p>
          <a:p>
            <a:endParaRPr lang="en-US">
              <a:latin typeface="Arial Narrow"/>
              <a:cs typeface="Calibri"/>
            </a:endParaRPr>
          </a:p>
          <a:p>
            <a:r>
              <a:rPr lang="en-US">
                <a:latin typeface="Arial Narrow"/>
                <a:cs typeface="Calibri"/>
              </a:rPr>
              <a:t></a:t>
            </a:r>
            <a:endParaRPr lang="en-US">
              <a:ea typeface="+mn-lt"/>
              <a:cs typeface="+mn-lt"/>
            </a:endParaRPr>
          </a:p>
          <a:p>
            <a:endParaRPr lang="en-US">
              <a:ea typeface="+mn-lt"/>
              <a:cs typeface="+mn-lt"/>
            </a:endParaRPr>
          </a:p>
          <a:p>
            <a:endParaRPr lang="en-US">
              <a:latin typeface="Arial Narrow"/>
              <a:cs typeface="Calibri"/>
            </a:endParaRPr>
          </a:p>
          <a:p>
            <a:endParaRPr lang="en-US">
              <a:latin typeface="Arial Narrow"/>
              <a:cs typeface="Calibri"/>
            </a:endParaRPr>
          </a:p>
          <a:p>
            <a:r>
              <a:rPr lang="en-US" b="1">
                <a:latin typeface="Arial Narrow"/>
                <a:cs typeface="Calibri"/>
              </a:rPr>
              <a:t> Stage 5 – The Restoration/New Equilibrium </a:t>
            </a:r>
            <a:r>
              <a:rPr lang="en-US">
                <a:latin typeface="Arial Narrow"/>
                <a:cs typeface="Calibri"/>
              </a:rPr>
              <a:t>– Life returns to normal or to its new state after the events.</a:t>
            </a:r>
            <a:endParaRPr lang="en-US">
              <a:ea typeface="+mn-lt"/>
              <a:cs typeface="+mn-lt"/>
            </a:endParaRPr>
          </a:p>
          <a:p>
            <a:r>
              <a:rPr lang="en-US">
                <a:latin typeface="Arial Narrow"/>
                <a:cs typeface="Calibri"/>
              </a:rPr>
              <a:t>Mia leaves to her new equilibrium....</a:t>
            </a:r>
          </a:p>
          <a:p>
            <a:endParaRPr lang="en-US">
              <a:latin typeface="Arial Narrow"/>
              <a:cs typeface="Calibri"/>
            </a:endParaRPr>
          </a:p>
          <a:p>
            <a:endParaRPr lang="en-US">
              <a:cs typeface="Calibri"/>
            </a:endParaRPr>
          </a:p>
        </p:txBody>
      </p:sp>
      <p:pic>
        <p:nvPicPr>
          <p:cNvPr id="3" name="Picture 3" descr="A blurry image of a person&#10;&#10;Description generated with very high confidence">
            <a:extLst>
              <a:ext uri="{FF2B5EF4-FFF2-40B4-BE49-F238E27FC236}">
                <a16:creationId xmlns:a16="http://schemas.microsoft.com/office/drawing/2014/main" id="{B51C1736-E42B-4F2D-92D5-0D389E188CEF}"/>
              </a:ext>
            </a:extLst>
          </p:cNvPr>
          <p:cNvPicPr>
            <a:picLocks noChangeAspect="1"/>
          </p:cNvPicPr>
          <p:nvPr/>
        </p:nvPicPr>
        <p:blipFill>
          <a:blip r:embed="rId2"/>
          <a:stretch>
            <a:fillRect/>
          </a:stretch>
        </p:blipFill>
        <p:spPr>
          <a:xfrm>
            <a:off x="8095673" y="49627"/>
            <a:ext cx="3851563" cy="2163656"/>
          </a:xfrm>
          <a:prstGeom prst="rect">
            <a:avLst/>
          </a:prstGeom>
        </p:spPr>
      </p:pic>
      <p:pic>
        <p:nvPicPr>
          <p:cNvPr id="5" name="Picture 5" descr="A picture containing monitor, indoor, screen, television&#10;&#10;Description generated with very high confidence">
            <a:extLst>
              <a:ext uri="{FF2B5EF4-FFF2-40B4-BE49-F238E27FC236}">
                <a16:creationId xmlns:a16="http://schemas.microsoft.com/office/drawing/2014/main" id="{43F82B7F-6E7E-4AD9-A9B2-7345664EEB6F}"/>
              </a:ext>
            </a:extLst>
          </p:cNvPr>
          <p:cNvPicPr>
            <a:picLocks noChangeAspect="1"/>
          </p:cNvPicPr>
          <p:nvPr/>
        </p:nvPicPr>
        <p:blipFill>
          <a:blip r:embed="rId3"/>
          <a:stretch>
            <a:fillRect/>
          </a:stretch>
        </p:blipFill>
        <p:spPr>
          <a:xfrm>
            <a:off x="983672" y="1342717"/>
            <a:ext cx="2743200" cy="1540202"/>
          </a:xfrm>
          <a:prstGeom prst="rect">
            <a:avLst/>
          </a:prstGeom>
        </p:spPr>
      </p:pic>
      <p:pic>
        <p:nvPicPr>
          <p:cNvPr id="7" name="Picture 7" descr="A picture containing indoor, person, television, living&#10;&#10;Description generated with very high confidence">
            <a:extLst>
              <a:ext uri="{FF2B5EF4-FFF2-40B4-BE49-F238E27FC236}">
                <a16:creationId xmlns:a16="http://schemas.microsoft.com/office/drawing/2014/main" id="{5192BB17-CC16-472C-829D-7955A079D68C}"/>
              </a:ext>
            </a:extLst>
          </p:cNvPr>
          <p:cNvPicPr>
            <a:picLocks noChangeAspect="1"/>
          </p:cNvPicPr>
          <p:nvPr/>
        </p:nvPicPr>
        <p:blipFill>
          <a:blip r:embed="rId4"/>
          <a:stretch>
            <a:fillRect/>
          </a:stretch>
        </p:blipFill>
        <p:spPr>
          <a:xfrm>
            <a:off x="5948218" y="2116264"/>
            <a:ext cx="4301835" cy="2429201"/>
          </a:xfrm>
          <a:prstGeom prst="rect">
            <a:avLst/>
          </a:prstGeom>
        </p:spPr>
      </p:pic>
      <p:pic>
        <p:nvPicPr>
          <p:cNvPr id="9" name="Picture 9" descr="A picture containing person, holding, looking, man&#10;&#10;Description generated with very high confidence">
            <a:extLst>
              <a:ext uri="{FF2B5EF4-FFF2-40B4-BE49-F238E27FC236}">
                <a16:creationId xmlns:a16="http://schemas.microsoft.com/office/drawing/2014/main" id="{04FA4FE9-1520-4703-8828-005B8860CECE}"/>
              </a:ext>
            </a:extLst>
          </p:cNvPr>
          <p:cNvPicPr>
            <a:picLocks noChangeAspect="1"/>
          </p:cNvPicPr>
          <p:nvPr/>
        </p:nvPicPr>
        <p:blipFill>
          <a:blip r:embed="rId5"/>
          <a:stretch>
            <a:fillRect/>
          </a:stretch>
        </p:blipFill>
        <p:spPr>
          <a:xfrm>
            <a:off x="8014855" y="4550930"/>
            <a:ext cx="4024745" cy="2247322"/>
          </a:xfrm>
          <a:prstGeom prst="rect">
            <a:avLst/>
          </a:prstGeom>
        </p:spPr>
      </p:pic>
    </p:spTree>
    <p:extLst>
      <p:ext uri="{BB962C8B-B14F-4D97-AF65-F5344CB8AC3E}">
        <p14:creationId xmlns:p14="http://schemas.microsoft.com/office/powerpoint/2010/main" val="1091345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CB8E-E2E8-4C45-8934-501D7B446CA1}"/>
              </a:ext>
            </a:extLst>
          </p:cNvPr>
          <p:cNvSpPr>
            <a:spLocks noGrp="1"/>
          </p:cNvSpPr>
          <p:nvPr>
            <p:ph type="title"/>
          </p:nvPr>
        </p:nvSpPr>
        <p:spPr>
          <a:xfrm rot="-420000">
            <a:off x="228601" y="201001"/>
            <a:ext cx="10515600" cy="1325563"/>
          </a:xfrm>
        </p:spPr>
        <p:txBody>
          <a:bodyPr/>
          <a:lstStyle/>
          <a:p>
            <a:r>
              <a:rPr lang="en-US" b="1">
                <a:latin typeface="Arial Narrow"/>
              </a:rPr>
              <a:t>Sleepy suspicious scene</a:t>
            </a:r>
          </a:p>
        </p:txBody>
      </p:sp>
      <p:sp>
        <p:nvSpPr>
          <p:cNvPr id="3" name="Content Placeholder 2">
            <a:extLst>
              <a:ext uri="{FF2B5EF4-FFF2-40B4-BE49-F238E27FC236}">
                <a16:creationId xmlns:a16="http://schemas.microsoft.com/office/drawing/2014/main" id="{8BBEDCB8-7DFA-4624-9948-89157C819F65}"/>
              </a:ext>
            </a:extLst>
          </p:cNvPr>
          <p:cNvSpPr>
            <a:spLocks noGrp="1"/>
          </p:cNvSpPr>
          <p:nvPr>
            <p:ph idx="1"/>
          </p:nvPr>
        </p:nvSpPr>
        <p:spPr>
          <a:xfrm>
            <a:off x="1482969" y="1720118"/>
            <a:ext cx="9566030" cy="5593982"/>
          </a:xfrm>
        </p:spPr>
        <p:txBody>
          <a:bodyPr vert="horz" lIns="91440" tIns="45720" rIns="91440" bIns="45720" rtlCol="0" anchor="t">
            <a:normAutofit fontScale="92500" lnSpcReduction="20000"/>
          </a:bodyPr>
          <a:lstStyle/>
          <a:p>
            <a:pPr marL="0" indent="0">
              <a:buNone/>
            </a:pPr>
            <a:r>
              <a:rPr lang="en-US" b="1">
                <a:latin typeface="Arial Narrow"/>
                <a:cs typeface="Calibri"/>
              </a:rPr>
              <a:t>First person view</a:t>
            </a:r>
            <a:r>
              <a:rPr lang="en-US">
                <a:latin typeface="Arial Narrow"/>
                <a:cs typeface="Calibri"/>
              </a:rPr>
              <a:t> through </a:t>
            </a:r>
            <a:r>
              <a:rPr lang="en-US" b="1">
                <a:latin typeface="Arial Narrow"/>
                <a:cs typeface="Calibri"/>
              </a:rPr>
              <a:t>Mia's perspective</a:t>
            </a:r>
            <a:r>
              <a:rPr lang="en-US">
                <a:latin typeface="Arial Narrow"/>
                <a:cs typeface="Calibri"/>
              </a:rPr>
              <a:t> as she is barely awake, intoxicated, vulnerable. The </a:t>
            </a:r>
            <a:r>
              <a:rPr lang="en-US" b="1">
                <a:latin typeface="Arial Narrow"/>
                <a:cs typeface="Calibri"/>
              </a:rPr>
              <a:t>lighting is orange monochrome</a:t>
            </a:r>
            <a:r>
              <a:rPr lang="en-US">
                <a:latin typeface="Arial Narrow"/>
                <a:cs typeface="Calibri"/>
              </a:rPr>
              <a:t> which gives off an idea of comfort but maybe it's misplaced, as we feel uneasy as Connor starts removing her shoes with only his hands visible to us. The shot keeps cutting back to Mia's face with an </a:t>
            </a:r>
            <a:r>
              <a:rPr lang="en-US" b="1">
                <a:latin typeface="Arial Narrow"/>
                <a:cs typeface="Calibri"/>
              </a:rPr>
              <a:t>extreme close up</a:t>
            </a:r>
            <a:r>
              <a:rPr lang="en-US">
                <a:latin typeface="Arial Narrow"/>
                <a:cs typeface="Calibri"/>
              </a:rPr>
              <a:t> as she stoically watches, pretending to be asleep which tells us she is okay with what is happening. Connor begins to remove her jogging bottoms which makes the audience feel an intense feeling of discomfort, but he makes sure not to touch her skin at all which </a:t>
            </a:r>
            <a:r>
              <a:rPr lang="en-US" b="1">
                <a:latin typeface="Arial Narrow"/>
                <a:cs typeface="Calibri"/>
              </a:rPr>
              <a:t>makes us hazy on Connor's intentions</a:t>
            </a:r>
            <a:r>
              <a:rPr lang="en-US">
                <a:latin typeface="Arial Narrow"/>
                <a:cs typeface="Calibri"/>
              </a:rPr>
              <a:t> here. The shots are very slow to give off very awkward vibes, and it doesn't help that there is no sound at all for this scene save for the rustling of removing clothes. She then looks at Connor's face as he does this, and as we know from previous shots in previous scenes, she's secretly infatuated with him as a father figure but also perhaps as a love interest. Connor darts his eyes to Mia's face as she quickly closes her eyes to keep up the charade of being asleep. The </a:t>
            </a:r>
            <a:r>
              <a:rPr lang="en-US" b="1">
                <a:latin typeface="Arial Narrow"/>
                <a:cs typeface="Calibri"/>
              </a:rPr>
              <a:t>shot lingers on her face</a:t>
            </a:r>
            <a:r>
              <a:rPr lang="en-US">
                <a:latin typeface="Arial Narrow"/>
                <a:cs typeface="Calibri"/>
              </a:rPr>
              <a:t> for a while before our suspicions are put on hold as he tucks her in by putting the blanket over her, before the scene closes. with us watching her finally fall asleep.</a:t>
            </a:r>
            <a:endParaRPr lang="en-US"/>
          </a:p>
        </p:txBody>
      </p:sp>
    </p:spTree>
    <p:extLst>
      <p:ext uri="{BB962C8B-B14F-4D97-AF65-F5344CB8AC3E}">
        <p14:creationId xmlns:p14="http://schemas.microsoft.com/office/powerpoint/2010/main" val="1158002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A0D4C2-B938-4081-821E-EC8DC95FB60A}"/>
              </a:ext>
            </a:extLst>
          </p:cNvPr>
          <p:cNvSpPr txBox="1"/>
          <p:nvPr/>
        </p:nvSpPr>
        <p:spPr>
          <a:xfrm>
            <a:off x="394855" y="267855"/>
            <a:ext cx="7130472" cy="757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Narrow"/>
                <a:ea typeface="+mn-lt"/>
                <a:cs typeface="+mn-lt"/>
              </a:rPr>
              <a:t>The 26 minute short film, 'Wasp' (2003) is a British socio-realist film  that tells the story of a  single mother struggling to juggle her maternal role looking after her children in poverty and squalor, and her past as she tries to rekindle her relationship with her old ex-boyfriend. The film starts us off by showing the audience a family with a single mother of 4 leaving a flat on a council estate early in the morning. This is already a sympathetic situation and has the audience feel empathy towards the family, making it easy to root for their narrative throughout very quickly.  </a:t>
            </a:r>
          </a:p>
          <a:p>
            <a:pPr algn="ctr"/>
            <a:r>
              <a:rPr lang="en-US">
                <a:latin typeface="Arial Narrow"/>
                <a:ea typeface="+mn-lt"/>
                <a:cs typeface="+mn-lt"/>
              </a:rPr>
              <a:t>The socio realistic style of film making ensures that very quickly the main protaginist has our sympathy.  The story invites us in to empathise with both the children and even the mother who seems negectful but her age and the number of children she has makes the audience understand her predicament and why she is desperte for something better to happen in her life other than just keeping her children alive. As the films narrative occurs within one day it is essentially saying to the audience 'this is what happens every day here' The film starts by continuing a feud or argument with another family from the day before but we don’t need to have seen that altercation to know this is a mother with her back agaisnt the wall and ready to fight. Socio realist films aim to show the effects of environmental factors on the development of character through stories that emphasise the relationship between location and identity. The directors aim to show us what life is really like and also to show us the victims of unfair political systems and oppressed people. </a:t>
            </a:r>
          </a:p>
          <a:p>
            <a:pPr algn="ctr"/>
            <a:r>
              <a:rPr lang="en-US">
                <a:latin typeface="Arial Narrow"/>
                <a:ea typeface="+mn-lt"/>
                <a:cs typeface="+mn-lt"/>
              </a:rPr>
              <a:t>In Wasp we could be judgmental about the mother but actually none of us would cope well in extreme poverty with 4 children and no support.  </a:t>
            </a:r>
          </a:p>
          <a:p>
            <a:endParaRPr lang="en-US">
              <a:ea typeface="+mn-lt"/>
              <a:cs typeface="+mn-lt"/>
            </a:endParaRPr>
          </a:p>
          <a:p>
            <a:endParaRPr lang="en-US">
              <a:ea typeface="+mn-lt"/>
              <a:cs typeface="+mn-lt"/>
            </a:endParaRPr>
          </a:p>
          <a:p>
            <a:endParaRPr lang="en-US">
              <a:ea typeface="+mn-lt"/>
              <a:cs typeface="+mn-lt"/>
            </a:endParaRPr>
          </a:p>
        </p:txBody>
      </p:sp>
      <p:pic>
        <p:nvPicPr>
          <p:cNvPr id="3" name="Picture 3" descr="A person in a yard&#10;&#10;Description generated with very high confidence">
            <a:extLst>
              <a:ext uri="{FF2B5EF4-FFF2-40B4-BE49-F238E27FC236}">
                <a16:creationId xmlns:a16="http://schemas.microsoft.com/office/drawing/2014/main" id="{38665962-F6FD-43E0-8457-5C5E9B90A0AE}"/>
              </a:ext>
            </a:extLst>
          </p:cNvPr>
          <p:cNvPicPr>
            <a:picLocks noChangeAspect="1"/>
          </p:cNvPicPr>
          <p:nvPr/>
        </p:nvPicPr>
        <p:blipFill>
          <a:blip r:embed="rId2"/>
          <a:stretch>
            <a:fillRect/>
          </a:stretch>
        </p:blipFill>
        <p:spPr>
          <a:xfrm>
            <a:off x="7668490" y="775566"/>
            <a:ext cx="4059381" cy="2281959"/>
          </a:xfrm>
          <a:prstGeom prst="rect">
            <a:avLst/>
          </a:prstGeom>
        </p:spPr>
      </p:pic>
      <p:pic>
        <p:nvPicPr>
          <p:cNvPr id="5" name="Picture 5" descr="A person that is standing in the grass&#10;&#10;Description generated with high confidence">
            <a:extLst>
              <a:ext uri="{FF2B5EF4-FFF2-40B4-BE49-F238E27FC236}">
                <a16:creationId xmlns:a16="http://schemas.microsoft.com/office/drawing/2014/main" id="{7FF43C96-EE0B-48F7-BF7E-1A50C166239F}"/>
              </a:ext>
            </a:extLst>
          </p:cNvPr>
          <p:cNvPicPr>
            <a:picLocks noChangeAspect="1"/>
          </p:cNvPicPr>
          <p:nvPr/>
        </p:nvPicPr>
        <p:blipFill>
          <a:blip r:embed="rId3"/>
          <a:stretch>
            <a:fillRect/>
          </a:stretch>
        </p:blipFill>
        <p:spPr>
          <a:xfrm>
            <a:off x="7668492" y="4159147"/>
            <a:ext cx="4209470" cy="2188067"/>
          </a:xfrm>
          <a:prstGeom prst="rect">
            <a:avLst/>
          </a:prstGeom>
        </p:spPr>
      </p:pic>
    </p:spTree>
    <p:extLst>
      <p:ext uri="{BB962C8B-B14F-4D97-AF65-F5344CB8AC3E}">
        <p14:creationId xmlns:p14="http://schemas.microsoft.com/office/powerpoint/2010/main" val="3509942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a sign&#10;&#10;Description generated with high confidence">
            <a:extLst>
              <a:ext uri="{FF2B5EF4-FFF2-40B4-BE49-F238E27FC236}">
                <a16:creationId xmlns:a16="http://schemas.microsoft.com/office/drawing/2014/main" id="{604981AD-008B-4DEC-B2A7-02298CEF3DB9}"/>
              </a:ext>
            </a:extLst>
          </p:cNvPr>
          <p:cNvPicPr>
            <a:picLocks noChangeAspect="1"/>
          </p:cNvPicPr>
          <p:nvPr/>
        </p:nvPicPr>
        <p:blipFill>
          <a:blip r:embed="rId2"/>
          <a:stretch>
            <a:fillRect/>
          </a:stretch>
        </p:blipFill>
        <p:spPr>
          <a:xfrm>
            <a:off x="115378" y="-2771056"/>
            <a:ext cx="4027054" cy="9538278"/>
          </a:xfrm>
          <a:prstGeom prst="rect">
            <a:avLst/>
          </a:prstGeom>
        </p:spPr>
      </p:pic>
      <p:sp>
        <p:nvSpPr>
          <p:cNvPr id="2" name="Title 1">
            <a:extLst>
              <a:ext uri="{FF2B5EF4-FFF2-40B4-BE49-F238E27FC236}">
                <a16:creationId xmlns:a16="http://schemas.microsoft.com/office/drawing/2014/main" id="{14D7A5E8-6A10-43DF-A42C-08319E19545A}"/>
              </a:ext>
            </a:extLst>
          </p:cNvPr>
          <p:cNvSpPr>
            <a:spLocks noGrp="1"/>
          </p:cNvSpPr>
          <p:nvPr>
            <p:ph type="title"/>
          </p:nvPr>
        </p:nvSpPr>
        <p:spPr>
          <a:xfrm>
            <a:off x="1058713" y="-912843"/>
            <a:ext cx="2543175" cy="2887663"/>
          </a:xfrm>
        </p:spPr>
        <p:txBody>
          <a:bodyPr>
            <a:normAutofit/>
          </a:bodyPr>
          <a:lstStyle/>
          <a:p>
            <a:r>
              <a:rPr lang="en-US" sz="6000" b="1" i="1">
                <a:solidFill>
                  <a:srgbClr val="0070C0"/>
                </a:solidFill>
                <a:latin typeface="Arial Narrow"/>
                <a:cs typeface="Calibri Light"/>
              </a:rPr>
              <a:t>Wasp</a:t>
            </a:r>
            <a:endParaRPr lang="en-US" sz="6000" b="1">
              <a:solidFill>
                <a:srgbClr val="0070C0"/>
              </a:solidFill>
              <a:latin typeface="Arial Narrow"/>
            </a:endParaRPr>
          </a:p>
        </p:txBody>
      </p:sp>
      <p:sp>
        <p:nvSpPr>
          <p:cNvPr id="3" name="Content Placeholder 2">
            <a:extLst>
              <a:ext uri="{FF2B5EF4-FFF2-40B4-BE49-F238E27FC236}">
                <a16:creationId xmlns:a16="http://schemas.microsoft.com/office/drawing/2014/main" id="{6163BCDA-90C8-4527-A5CD-6889304628EB}"/>
              </a:ext>
            </a:extLst>
          </p:cNvPr>
          <p:cNvSpPr>
            <a:spLocks noGrp="1"/>
          </p:cNvSpPr>
          <p:nvPr>
            <p:ph idx="1"/>
          </p:nvPr>
        </p:nvSpPr>
        <p:spPr>
          <a:xfrm>
            <a:off x="268318" y="1551557"/>
            <a:ext cx="3874878" cy="4130106"/>
          </a:xfrm>
        </p:spPr>
        <p:txBody>
          <a:bodyPr vert="horz" lIns="91440" tIns="45720" rIns="91440" bIns="45720" rtlCol="0" anchor="t">
            <a:noAutofit/>
          </a:bodyPr>
          <a:lstStyle/>
          <a:p>
            <a:pPr marL="0" indent="0" algn="ctr">
              <a:buNone/>
            </a:pPr>
            <a:r>
              <a:rPr lang="en-US" sz="1800" b="1">
                <a:solidFill>
                  <a:schemeClr val="bg1"/>
                </a:solidFill>
                <a:cs typeface="Calibri"/>
              </a:rPr>
              <a:t>In this scene, Zoe has left her children in a car park to go on a date in a pub. Zoe is struggling with money and can't afford to feed her children, so they are starving outside and the baby starts to cry from being so hungry.  A group of men enter stage left from the darkness in the children's line of sight, and since it's shot from their point of view it makes us empathetically anxious – they're also drunk so it can be assumed if they saw the children there would be an interaction of some sort. Their walk across the car park is interrupted occasionally by shots of the children's faces looking on. They walk out of shot, which is followed immediately with a wide of one of the children darting for the food that was dropped.</a:t>
            </a:r>
            <a:endParaRPr lang="en-US" sz="1800">
              <a:solidFill>
                <a:schemeClr val="bg1"/>
              </a:solidFill>
            </a:endParaRPr>
          </a:p>
        </p:txBody>
      </p:sp>
      <p:sp>
        <p:nvSpPr>
          <p:cNvPr id="4" name="TextBox 3">
            <a:extLst>
              <a:ext uri="{FF2B5EF4-FFF2-40B4-BE49-F238E27FC236}">
                <a16:creationId xmlns:a16="http://schemas.microsoft.com/office/drawing/2014/main" id="{4A84B972-A3AA-4F21-8435-45143F5B714E}"/>
              </a:ext>
            </a:extLst>
          </p:cNvPr>
          <p:cNvSpPr txBox="1"/>
          <p:nvPr/>
        </p:nvSpPr>
        <p:spPr>
          <a:xfrm rot="20460000">
            <a:off x="4124422" y="259539"/>
            <a:ext cx="27432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i="1">
                <a:solidFill>
                  <a:srgbClr val="0070C0"/>
                </a:solidFill>
                <a:latin typeface="Arial Narrow"/>
              </a:rPr>
              <a:t>Fish Tank Similarities</a:t>
            </a:r>
            <a:endParaRPr lang="en-US"/>
          </a:p>
        </p:txBody>
      </p:sp>
      <p:sp>
        <p:nvSpPr>
          <p:cNvPr id="5" name="TextBox 4">
            <a:extLst>
              <a:ext uri="{FF2B5EF4-FFF2-40B4-BE49-F238E27FC236}">
                <a16:creationId xmlns:a16="http://schemas.microsoft.com/office/drawing/2014/main" id="{DF4FAC41-0FA1-4B5F-BF9E-48543C9C0FF6}"/>
              </a:ext>
            </a:extLst>
          </p:cNvPr>
          <p:cNvSpPr txBox="1"/>
          <p:nvPr/>
        </p:nvSpPr>
        <p:spPr>
          <a:xfrm rot="360000">
            <a:off x="6273311" y="447090"/>
            <a:ext cx="530542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Narrow"/>
                <a:cs typeface="Calibri"/>
              </a:rPr>
              <a:t>I</a:t>
            </a:r>
            <a:r>
              <a:rPr lang="en-US">
                <a:latin typeface="Arial Narrow"/>
                <a:cs typeface="Calibri"/>
              </a:rPr>
              <a:t> chose one of Fish Tank's scenes where the audience is shown a moment of suspense to relate to Wasp, as in both we don’t know the intentions of the other character(s) in the scene or what will happen if they engage in interaction.</a:t>
            </a:r>
            <a:br>
              <a:rPr lang="en-US">
                <a:latin typeface="Arial Narrow"/>
                <a:cs typeface="Calibri"/>
              </a:rPr>
            </a:br>
            <a:r>
              <a:rPr lang="en-US">
                <a:solidFill>
                  <a:srgbClr val="000000"/>
                </a:solidFill>
                <a:latin typeface="Arial Narrow"/>
                <a:cs typeface="Calibri"/>
              </a:rPr>
              <a:t>In Fish Tank, she's worried about engaging in interaction because she wants to retain the personality and appearance of a hard-done-by independent 15 year old, so she pretends to keep her eyes closed the whole time so that Connor wouldn't assume that she would be okay with this stranger touching her like this. Although the scenarios have very different details, they share the same situation of having the audience watch the point of view of vulnerable characters as a character with unknown intentions shares the scene.</a:t>
            </a:r>
          </a:p>
        </p:txBody>
      </p:sp>
      <p:pic>
        <p:nvPicPr>
          <p:cNvPr id="10" name="Picture 10" descr="A person holding a sign&#10;&#10;Description generated with high confidence">
            <a:extLst>
              <a:ext uri="{FF2B5EF4-FFF2-40B4-BE49-F238E27FC236}">
                <a16:creationId xmlns:a16="http://schemas.microsoft.com/office/drawing/2014/main" id="{423049ED-7515-479A-AA4B-1FA35D1EB20D}"/>
              </a:ext>
            </a:extLst>
          </p:cNvPr>
          <p:cNvPicPr>
            <a:picLocks noChangeAspect="1"/>
          </p:cNvPicPr>
          <p:nvPr/>
        </p:nvPicPr>
        <p:blipFill>
          <a:blip r:embed="rId3"/>
          <a:stretch>
            <a:fillRect/>
          </a:stretch>
        </p:blipFill>
        <p:spPr>
          <a:xfrm>
            <a:off x="10657756" y="4762670"/>
            <a:ext cx="1334219" cy="1898189"/>
          </a:xfrm>
          <a:prstGeom prst="rect">
            <a:avLst/>
          </a:prstGeom>
        </p:spPr>
      </p:pic>
      <p:cxnSp>
        <p:nvCxnSpPr>
          <p:cNvPr id="12" name="Straight Arrow Connector 11">
            <a:extLst>
              <a:ext uri="{FF2B5EF4-FFF2-40B4-BE49-F238E27FC236}">
                <a16:creationId xmlns:a16="http://schemas.microsoft.com/office/drawing/2014/main" id="{B190B646-BF7B-41DE-8B22-070E4C288D25}"/>
              </a:ext>
            </a:extLst>
          </p:cNvPr>
          <p:cNvCxnSpPr/>
          <p:nvPr/>
        </p:nvCxnSpPr>
        <p:spPr>
          <a:xfrm>
            <a:off x="1888479" y="1486619"/>
            <a:ext cx="4485543" cy="559777"/>
          </a:xfrm>
          <a:prstGeom prst="straightConnector1">
            <a:avLst/>
          </a:prstGeom>
          <a:ln w="571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540747-D0EF-40E9-B094-4F575150614D}"/>
              </a:ext>
            </a:extLst>
          </p:cNvPr>
          <p:cNvSpPr txBox="1"/>
          <p:nvPr/>
        </p:nvSpPr>
        <p:spPr>
          <a:xfrm rot="1140000">
            <a:off x="3761655" y="2647590"/>
            <a:ext cx="27432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i="1">
                <a:solidFill>
                  <a:srgbClr val="0070C0"/>
                </a:solidFill>
                <a:latin typeface="Arial Narrow"/>
              </a:rPr>
              <a:t>Fish Tank Differences</a:t>
            </a:r>
          </a:p>
        </p:txBody>
      </p:sp>
      <p:sp>
        <p:nvSpPr>
          <p:cNvPr id="15" name="TextBox 14">
            <a:extLst>
              <a:ext uri="{FF2B5EF4-FFF2-40B4-BE49-F238E27FC236}">
                <a16:creationId xmlns:a16="http://schemas.microsoft.com/office/drawing/2014/main" id="{AF0EDE04-F85D-4AD6-A1CF-8283AC177BA9}"/>
              </a:ext>
            </a:extLst>
          </p:cNvPr>
          <p:cNvSpPr txBox="1"/>
          <p:nvPr/>
        </p:nvSpPr>
        <p:spPr>
          <a:xfrm rot="720000">
            <a:off x="5234535" y="4170528"/>
            <a:ext cx="3295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000000"/>
              </a:solidFill>
              <a:latin typeface="Arial Narrow"/>
              <a:cs typeface="Calibri"/>
            </a:endParaRPr>
          </a:p>
        </p:txBody>
      </p:sp>
      <p:pic>
        <p:nvPicPr>
          <p:cNvPr id="7" name="Picture 7" descr="A picture containing outdoor, building, person, road&#10;&#10;Description generated with very high confidence">
            <a:extLst>
              <a:ext uri="{FF2B5EF4-FFF2-40B4-BE49-F238E27FC236}">
                <a16:creationId xmlns:a16="http://schemas.microsoft.com/office/drawing/2014/main" id="{69B62BFE-72DA-4BAB-95BB-5406FB093FE0}"/>
              </a:ext>
            </a:extLst>
          </p:cNvPr>
          <p:cNvPicPr>
            <a:picLocks noChangeAspect="1"/>
          </p:cNvPicPr>
          <p:nvPr/>
        </p:nvPicPr>
        <p:blipFill>
          <a:blip r:embed="rId4"/>
          <a:stretch>
            <a:fillRect/>
          </a:stretch>
        </p:blipFill>
        <p:spPr>
          <a:xfrm>
            <a:off x="5604905" y="4304247"/>
            <a:ext cx="4301835" cy="2463596"/>
          </a:xfrm>
          <a:prstGeom prst="rect">
            <a:avLst/>
          </a:prstGeom>
        </p:spPr>
      </p:pic>
    </p:spTree>
    <p:extLst>
      <p:ext uri="{BB962C8B-B14F-4D97-AF65-F5344CB8AC3E}">
        <p14:creationId xmlns:p14="http://schemas.microsoft.com/office/powerpoint/2010/main" val="145692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C577D0-E497-48AF-8FE9-BF06165B7F44}"/>
              </a:ext>
            </a:extLst>
          </p:cNvPr>
          <p:cNvSpPr txBox="1"/>
          <p:nvPr/>
        </p:nvSpPr>
        <p:spPr>
          <a:xfrm>
            <a:off x="175492" y="106219"/>
            <a:ext cx="11799846"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arrow"/>
              </a:rPr>
              <a:t>Propps – Character Models states that the same types of character appear in all stories: Here are the character types matched loosely with those in Wasp.</a:t>
            </a:r>
            <a:endParaRPr lang="en-US" sz="2000" b="1">
              <a:latin typeface="Arial Narrow"/>
              <a:cs typeface="Calibri" panose="020F0502020204030204"/>
            </a:endParaRPr>
          </a:p>
          <a:p>
            <a:endParaRPr lang="en-US">
              <a:cs typeface="Calibri"/>
            </a:endParaRPr>
          </a:p>
          <a:p>
            <a:r>
              <a:rPr lang="en-US" sz="2000" b="1">
                <a:latin typeface="Arial Narrow"/>
              </a:rPr>
              <a:t>The Hero – This is the main character whom the audience will </a:t>
            </a:r>
            <a:r>
              <a:rPr lang="en-US" sz="2000" b="1" err="1">
                <a:latin typeface="Arial Narrow"/>
              </a:rPr>
              <a:t>recognise</a:t>
            </a:r>
            <a:r>
              <a:rPr lang="en-US" sz="2000" b="1">
                <a:latin typeface="Arial Narrow"/>
              </a:rPr>
              <a:t> as the key person in the story. This character is usually good.   </a:t>
            </a:r>
            <a:r>
              <a:rPr lang="en-US" sz="2000" b="1">
                <a:solidFill>
                  <a:schemeClr val="accent1"/>
                </a:solidFill>
                <a:latin typeface="Arial Narrow"/>
              </a:rPr>
              <a:t>Zoe for reasons explained is actually the heroine but she is not a typical heroine in that she is clearly not a model parent and has probably had an easy life so far and finds herself 'surviving' with 4 children alone in poverty.</a:t>
            </a:r>
            <a:endParaRPr lang="en-US">
              <a:solidFill>
                <a:schemeClr val="accent1"/>
              </a:solidFill>
              <a:latin typeface="Calibri" panose="020F0502020204030204"/>
              <a:cs typeface="Calibri" panose="020F0502020204030204"/>
            </a:endParaRPr>
          </a:p>
          <a:p>
            <a:r>
              <a:rPr lang="en-US" sz="2000" b="1">
                <a:solidFill>
                  <a:schemeClr val="accent1"/>
                </a:solidFill>
                <a:latin typeface="Arial Narrow"/>
              </a:rPr>
              <a:t></a:t>
            </a:r>
            <a:r>
              <a:rPr lang="en-US" sz="2000" b="1">
                <a:latin typeface="Arial Narrow"/>
              </a:rPr>
              <a:t>The Helper – The main character usually has a companion who helps the main character, gives advice and supports the main character in the story.  </a:t>
            </a:r>
            <a:r>
              <a:rPr lang="en-US" sz="2000" b="1">
                <a:solidFill>
                  <a:schemeClr val="accent1"/>
                </a:solidFill>
                <a:latin typeface="Arial Narrow"/>
              </a:rPr>
              <a:t>Again not typically but David the old boyfriend has the potential to fulfil this role.  The children are hopeful because he looks like David Beckham.  Zoe is hopeful that he will like her.  This could also be Kelly the eldest child who looks after the younger children.</a:t>
            </a:r>
            <a:endParaRPr lang="en-US">
              <a:solidFill>
                <a:schemeClr val="accent1"/>
              </a:solidFill>
              <a:latin typeface="Calibri" panose="020F0502020204030204"/>
              <a:cs typeface="Calibri"/>
            </a:endParaRPr>
          </a:p>
          <a:p>
            <a:r>
              <a:rPr lang="en-US" sz="2000" b="1">
                <a:latin typeface="Arial Narrow"/>
              </a:rPr>
              <a:t>The Villain – This character is the opposite to the Hero and is there to create the disruption (Todorov) in the story. This character is usually bad.  </a:t>
            </a:r>
            <a:r>
              <a:rPr lang="en-US" sz="2000" b="1">
                <a:solidFill>
                  <a:schemeClr val="accent1"/>
                </a:solidFill>
                <a:latin typeface="Arial Narrow"/>
              </a:rPr>
              <a:t>This is harder to identify in Wasp because the characters all have good and bad motivations but for the sake of the narrative the </a:t>
            </a:r>
            <a:r>
              <a:rPr lang="en-US" sz="2000" b="1" err="1">
                <a:solidFill>
                  <a:schemeClr val="accent1"/>
                </a:solidFill>
                <a:latin typeface="Arial Narrow"/>
              </a:rPr>
              <a:t>neighbour</a:t>
            </a:r>
            <a:r>
              <a:rPr lang="en-US" sz="2000" b="1">
                <a:solidFill>
                  <a:schemeClr val="accent1"/>
                </a:solidFill>
                <a:latin typeface="Arial Narrow"/>
              </a:rPr>
              <a:t> who she rows with and then threatens to report her to the social workers serves the role of villain.  she certainly causes the disruption and adds to the tension.</a:t>
            </a:r>
            <a:endParaRPr lang="en-US" sz="2000" b="1">
              <a:solidFill>
                <a:schemeClr val="accent1"/>
              </a:solidFill>
              <a:latin typeface="Arial Narrow"/>
              <a:cs typeface="Calibri"/>
            </a:endParaRPr>
          </a:p>
          <a:p>
            <a:r>
              <a:rPr lang="en-US" sz="2000" b="1">
                <a:latin typeface="Arial Narrow"/>
              </a:rPr>
              <a:t>The False Hero – This character pretends to support the main character in the story, and generally the audience will know this.  </a:t>
            </a:r>
            <a:r>
              <a:rPr lang="en-US" sz="2000" b="1">
                <a:solidFill>
                  <a:schemeClr val="accent1"/>
                </a:solidFill>
                <a:latin typeface="Arial Narrow"/>
              </a:rPr>
              <a:t>Maybe this is David but we don’t ever find this out.</a:t>
            </a:r>
            <a:endParaRPr lang="en-US">
              <a:solidFill>
                <a:schemeClr val="accent1"/>
              </a:solidFill>
              <a:latin typeface="Calibri" panose="020F0502020204030204"/>
              <a:cs typeface="Calibri"/>
            </a:endParaRPr>
          </a:p>
          <a:p>
            <a:endParaRPr lang="en-US">
              <a:cs typeface="Calibri"/>
            </a:endParaRPr>
          </a:p>
        </p:txBody>
      </p:sp>
      <p:sp>
        <p:nvSpPr>
          <p:cNvPr id="3" name="TextBox 2">
            <a:extLst>
              <a:ext uri="{FF2B5EF4-FFF2-40B4-BE49-F238E27FC236}">
                <a16:creationId xmlns:a16="http://schemas.microsoft.com/office/drawing/2014/main" id="{5147A6D6-39DE-4CC4-962C-BC3343002DA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5" name="Picture 3" descr="A picture containing indoor, sitting, monitor, food&#10;&#10;Description generated with very high confidence">
            <a:extLst>
              <a:ext uri="{FF2B5EF4-FFF2-40B4-BE49-F238E27FC236}">
                <a16:creationId xmlns:a16="http://schemas.microsoft.com/office/drawing/2014/main" id="{96AD377A-3969-4E8B-8DD4-C5A8D27EA023}"/>
              </a:ext>
            </a:extLst>
          </p:cNvPr>
          <p:cNvPicPr>
            <a:picLocks noChangeAspect="1"/>
          </p:cNvPicPr>
          <p:nvPr/>
        </p:nvPicPr>
        <p:blipFill>
          <a:blip r:embed="rId2"/>
          <a:stretch>
            <a:fillRect/>
          </a:stretch>
        </p:blipFill>
        <p:spPr>
          <a:xfrm>
            <a:off x="7297947" y="4993996"/>
            <a:ext cx="3030747" cy="1758308"/>
          </a:xfrm>
          <a:prstGeom prst="rect">
            <a:avLst/>
          </a:prstGeom>
        </p:spPr>
      </p:pic>
    </p:spTree>
    <p:extLst>
      <p:ext uri="{BB962C8B-B14F-4D97-AF65-F5344CB8AC3E}">
        <p14:creationId xmlns:p14="http://schemas.microsoft.com/office/powerpoint/2010/main" val="4168701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A6DCF-753E-4090-946E-7ED09466450F}"/>
              </a:ext>
            </a:extLst>
          </p:cNvPr>
          <p:cNvSpPr/>
          <p:nvPr/>
        </p:nvSpPr>
        <p:spPr>
          <a:xfrm>
            <a:off x="468630" y="212438"/>
            <a:ext cx="10709910" cy="6524863"/>
          </a:xfrm>
          <a:prstGeom prst="rect">
            <a:avLst/>
          </a:prstGeom>
        </p:spPr>
        <p:txBody>
          <a:bodyPr wrap="square">
            <a:spAutoFit/>
          </a:bodyPr>
          <a:lstStyle/>
          <a:p>
            <a:r>
              <a:rPr lang="en-US" sz="2000" b="1">
                <a:ea typeface="+mn-lt"/>
                <a:cs typeface="+mn-lt"/>
              </a:rPr>
              <a:t>Analysis of the opening sequence of </a:t>
            </a:r>
            <a:r>
              <a:rPr lang="en-US" sz="2000" b="1" err="1">
                <a:ea typeface="+mn-lt"/>
                <a:cs typeface="+mn-lt"/>
              </a:rPr>
              <a:t>Fishtank</a:t>
            </a:r>
            <a:endParaRPr lang="en-US" sz="2000" b="1">
              <a:ea typeface="+mn-lt"/>
              <a:cs typeface="+mn-lt"/>
            </a:endParaRPr>
          </a:p>
          <a:p>
            <a:r>
              <a:rPr lang="en-US" sz="2000" b="1">
                <a:ea typeface="+mn-lt"/>
                <a:cs typeface="+mn-lt"/>
              </a:rPr>
              <a:t>Watch it here </a:t>
            </a:r>
            <a:r>
              <a:rPr lang="en-US" sz="2000">
                <a:ea typeface="+mn-lt"/>
                <a:cs typeface="+mn-lt"/>
                <a:hlinkClick r:id="rId3"/>
              </a:rPr>
              <a:t>https://www.youtube.com/watch?v=b93T5l7glsg</a:t>
            </a:r>
            <a:endParaRPr lang="en-US" sz="2000" b="1">
              <a:ea typeface="+mn-lt"/>
              <a:cs typeface="+mn-lt"/>
            </a:endParaRPr>
          </a:p>
          <a:p>
            <a:r>
              <a:rPr lang="en-US">
                <a:latin typeface="Arial Narrow" panose="020B0606020202030204" pitchFamily="34" charset="0"/>
                <a:ea typeface="+mn-lt"/>
                <a:cs typeface="+mn-lt"/>
              </a:rPr>
              <a:t>At the beginning of  Fish Tank there s a title sequence comprising a very simple title on black background . The first shots making it clear that this is a film  about urban struggle and injustice in modern day Britain.  The social realism is there in the location, the costume and the way the actress carries herself.  The action begins with Mia heavy breathing as she has just finished dancing but that’s not entirely clear to the audience.  We hear the breathing before we see anything.   The skyline through the council flat window is wide and expansive and shows the wideness of the world before we go into Mia's smaller world. </a:t>
            </a:r>
            <a:r>
              <a:rPr lang="en-US">
                <a:latin typeface="Arial Narrow" panose="020B0606020202030204" pitchFamily="34" charset="0"/>
                <a:cs typeface="Calibri"/>
              </a:rPr>
              <a:t>The next shot is a WS at eye level where Mia is in front of the camera looking out of the window   In silhouette now and firmly  inside of the building and the only light is coming from the window and outside. </a:t>
            </a:r>
            <a:r>
              <a:rPr lang="en-US" err="1">
                <a:latin typeface="Arial Narrow" panose="020B0606020202030204" pitchFamily="34" charset="0"/>
                <a:cs typeface="Calibri"/>
              </a:rPr>
              <a:t>Diagetic</a:t>
            </a:r>
            <a:r>
              <a:rPr lang="en-US">
                <a:latin typeface="Arial Narrow" panose="020B0606020202030204" pitchFamily="34" charset="0"/>
                <a:cs typeface="Calibri"/>
              </a:rPr>
              <a:t> or natural sound captured while filming is  the audio and no music in that scene.  This sequence  gives the audience the impression that she's caged and she wants to get out, which links to the movie title of Fish Tank because the story it tells is off Mia who strives for freedom from the life she has been born into.</a:t>
            </a:r>
            <a:endParaRPr lang="en-US">
              <a:latin typeface="Arial Narrow" panose="020B0606020202030204" pitchFamily="34" charset="0"/>
              <a:ea typeface="+mn-lt"/>
              <a:cs typeface="+mn-lt"/>
            </a:endParaRPr>
          </a:p>
          <a:p>
            <a:r>
              <a:rPr lang="en-US">
                <a:latin typeface="Arial Narrow"/>
                <a:ea typeface="+mn-lt"/>
                <a:cs typeface="+mn-lt"/>
              </a:rPr>
              <a:t>As the film continues, Mia rings up her friend on a mobile phone, leaving her a message that tells us a lot about her character – “you know what I’m like – ring me back you bitch”</a:t>
            </a:r>
          </a:p>
          <a:p>
            <a:r>
              <a:rPr lang="en-US">
                <a:latin typeface="Arial Narrow"/>
                <a:ea typeface="+mn-lt"/>
                <a:cs typeface="+mn-lt"/>
              </a:rPr>
              <a:t>The movements of the camera and the caged tiger feeling coming from Mia successfully creates a feeling of claustrophobia.  As Mia moves the  location changes from the balcony to the grassy spaces between the blocks of flats on the housing estate.  Mia strides across the estate, she doesn’t care what people think straight to another similar building ( they are all the same), her walk gives off a vibe of don’t mess with me.  Mia’s interaction with the man in the flat window shows she’s not afraid and is really </a:t>
            </a:r>
            <a:r>
              <a:rPr lang="en-US" err="1">
                <a:latin typeface="Arial Narrow"/>
                <a:ea typeface="+mn-lt"/>
                <a:cs typeface="+mn-lt"/>
              </a:rPr>
              <a:t>antogonisitic</a:t>
            </a:r>
            <a:r>
              <a:rPr lang="en-US">
                <a:latin typeface="Arial Narrow"/>
                <a:ea typeface="+mn-lt"/>
                <a:cs typeface="+mn-lt"/>
              </a:rPr>
              <a:t>.</a:t>
            </a:r>
          </a:p>
          <a:p>
            <a:r>
              <a:rPr lang="en-US">
                <a:latin typeface="Arial Narrow"/>
                <a:ea typeface="+mn-lt"/>
                <a:cs typeface="+mn-lt"/>
              </a:rPr>
              <a:t>The camera has tracked Mia for the walk up in one uninterrupted shot until she sees Tyler her sister on the grass and then it cuts.  This gives the impression of more documentary style. We get introduced to the main character in these shots, showing the audience  that </a:t>
            </a:r>
            <a:r>
              <a:rPr lang="en-US" err="1">
                <a:latin typeface="Arial Narrow"/>
                <a:ea typeface="+mn-lt"/>
                <a:cs typeface="+mn-lt"/>
              </a:rPr>
              <a:t>shes</a:t>
            </a:r>
            <a:r>
              <a:rPr lang="en-US">
                <a:latin typeface="Arial Narrow"/>
                <a:ea typeface="+mn-lt"/>
                <a:cs typeface="+mn-lt"/>
              </a:rPr>
              <a:t> tough, brave and confident and pretty angry with everyone.. From this, we already know that the film is based around Mia and her dissatisfaction with life. </a:t>
            </a:r>
            <a:endParaRPr lang="en-US">
              <a:latin typeface="Arial Narrow"/>
              <a:cs typeface="Calibri"/>
            </a:endParaRPr>
          </a:p>
        </p:txBody>
      </p:sp>
    </p:spTree>
    <p:extLst>
      <p:ext uri="{BB962C8B-B14F-4D97-AF65-F5344CB8AC3E}">
        <p14:creationId xmlns:p14="http://schemas.microsoft.com/office/powerpoint/2010/main" val="313345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CC1A73-E0BB-4FC6-B796-CECD2AC25C7A}"/>
              </a:ext>
            </a:extLst>
          </p:cNvPr>
          <p:cNvSpPr/>
          <p:nvPr/>
        </p:nvSpPr>
        <p:spPr>
          <a:xfrm>
            <a:off x="194310" y="321136"/>
            <a:ext cx="11601450" cy="6095002"/>
          </a:xfrm>
          <a:prstGeom prst="rect">
            <a:avLst/>
          </a:prstGeom>
        </p:spPr>
        <p:txBody>
          <a:bodyPr wrap="square">
            <a:spAutoFit/>
          </a:bodyPr>
          <a:lstStyle/>
          <a:p>
            <a:pPr>
              <a:lnSpc>
                <a:spcPct val="107000"/>
              </a:lnSpc>
              <a:spcAft>
                <a:spcPts val="800"/>
              </a:spcAft>
            </a:pPr>
            <a:r>
              <a:rPr lang="en-GB" u="sng" err="1">
                <a:latin typeface="Arial Narrow" panose="020B0606020202030204" pitchFamily="34" charset="0"/>
                <a:ea typeface="Calibri" panose="020F0502020204030204" pitchFamily="34" charset="0"/>
                <a:cs typeface="Times New Roman" panose="02020603050405020304" pitchFamily="18" charset="0"/>
              </a:rPr>
              <a:t>Fishtank</a:t>
            </a:r>
            <a:r>
              <a:rPr lang="en-GB" u="sng">
                <a:latin typeface="Arial Narrow" panose="020B0606020202030204" pitchFamily="34" charset="0"/>
                <a:ea typeface="Calibri" panose="020F0502020204030204" pitchFamily="34" charset="0"/>
                <a:cs typeface="Times New Roman" panose="02020603050405020304" pitchFamily="18" charset="0"/>
              </a:rPr>
              <a:t> – opening scene analysis</a:t>
            </a:r>
            <a:endParaRPr lang="en-GB">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a:latin typeface="Arial Narrow" panose="020B0606020202030204" pitchFamily="34" charset="0"/>
                <a:ea typeface="Calibri" panose="020F0502020204030204" pitchFamily="34" charset="0"/>
                <a:cs typeface="Times New Roman" panose="02020603050405020304" pitchFamily="18" charset="0"/>
              </a:rPr>
              <a:t>Over the simple opening title white type on black background we hear heavy  breathing sounds which could be anything, then the first shot is Mia head down with the breathing sounds continuing.  Is this someone in distress, why are they out of breath?  Clearly Andrea Arnold wants us to think these things by leaving it ambiguous in the first few seconds.</a:t>
            </a:r>
          </a:p>
          <a:p>
            <a:pPr>
              <a:lnSpc>
                <a:spcPct val="107000"/>
              </a:lnSpc>
              <a:spcAft>
                <a:spcPts val="800"/>
              </a:spcAft>
            </a:pPr>
            <a:r>
              <a:rPr lang="en-GB">
                <a:latin typeface="Arial Narrow" panose="020B0606020202030204" pitchFamily="34" charset="0"/>
                <a:ea typeface="Calibri" panose="020F0502020204030204" pitchFamily="34" charset="0"/>
                <a:cs typeface="Times New Roman" panose="02020603050405020304" pitchFamily="18" charset="0"/>
              </a:rPr>
              <a:t>Then Mia stands up straight and we get a few seconds look at her to take in who she is.  Her clothing (tracksuit, jewellery, hairstyle) identifies her immediately as teenage, working class girl ( it is inexpensive) the back ground is a simple interior ( we know this from the electricity socket.) She stares  behind the camera at something while she regains her breath, we still don’t know why but later we know its because </a:t>
            </a:r>
            <a:r>
              <a:rPr lang="en-GB" err="1">
                <a:latin typeface="Arial Narrow" panose="020B0606020202030204" pitchFamily="34" charset="0"/>
                <a:ea typeface="Calibri" panose="020F0502020204030204" pitchFamily="34" charset="0"/>
                <a:cs typeface="Times New Roman" panose="02020603050405020304" pitchFamily="18" charset="0"/>
              </a:rPr>
              <a:t>shes</a:t>
            </a:r>
            <a:r>
              <a:rPr lang="en-GB">
                <a:latin typeface="Arial Narrow" panose="020B0606020202030204" pitchFamily="34" charset="0"/>
                <a:ea typeface="Calibri" panose="020F0502020204030204" pitchFamily="34" charset="0"/>
                <a:cs typeface="Times New Roman" panose="02020603050405020304" pitchFamily="18" charset="0"/>
              </a:rPr>
              <a:t> been dancing. </a:t>
            </a:r>
          </a:p>
          <a:p>
            <a:r>
              <a:rPr lang="en-GB">
                <a:latin typeface="Arial Narrow" panose="020B0606020202030204" pitchFamily="34" charset="0"/>
                <a:ea typeface="Calibri" panose="020F0502020204030204" pitchFamily="34" charset="0"/>
                <a:cs typeface="Times New Roman" panose="02020603050405020304" pitchFamily="18" charset="0"/>
              </a:rPr>
              <a:t>Cut to shot over </a:t>
            </a:r>
            <a:r>
              <a:rPr lang="en-GB" err="1">
                <a:latin typeface="Arial Narrow" panose="020B0606020202030204" pitchFamily="34" charset="0"/>
                <a:ea typeface="Calibri" panose="020F0502020204030204" pitchFamily="34" charset="0"/>
                <a:cs typeface="Times New Roman" panose="02020603050405020304" pitchFamily="18" charset="0"/>
              </a:rPr>
              <a:t>Mias</a:t>
            </a:r>
            <a:r>
              <a:rPr lang="en-GB">
                <a:latin typeface="Arial Narrow" panose="020B0606020202030204" pitchFamily="34" charset="0"/>
                <a:ea typeface="Calibri" panose="020F0502020204030204" pitchFamily="34" charset="0"/>
                <a:cs typeface="Times New Roman" panose="02020603050405020304" pitchFamily="18" charset="0"/>
              </a:rPr>
              <a:t> shoulder of an urban council estate.  It’s a wide shot of a window frame view  within the camera frame. Mia crosses to the left corner of the frame and is now in silhouette and framed within one of the smaller panes of glass making up the larger window.  She seems to have decided to do something and pulls out her phone. Cut to a mid shot, head to waist still in silhouette.  The camera tracks around her, hand held. We hear the call she is making faintly and naturalistically. </a:t>
            </a:r>
          </a:p>
          <a:p>
            <a:r>
              <a:rPr lang="en-GB">
                <a:latin typeface="Arial Narrow" panose="020B0606020202030204" pitchFamily="34" charset="0"/>
              </a:rPr>
              <a:t>We hear the call go to voicemail and a message of another girls voice.  Mia starts to leave a message.</a:t>
            </a:r>
          </a:p>
          <a:p>
            <a:r>
              <a:rPr lang="en-GB">
                <a:latin typeface="Arial Narrow" panose="020B0606020202030204" pitchFamily="34" charset="0"/>
              </a:rPr>
              <a:t>It’s the first time we hear her speak, if we hadn’t guessed already we now know she has a London area accent and from what she says we know that she’s stroppy and knows this about herself.  ‘ring me back you bitch’ sounds strong but its meant as banter.  As she finishes leaving this message she seems agitated and hurriedly packs things in her bag and walks off camera.</a:t>
            </a:r>
          </a:p>
          <a:p>
            <a:r>
              <a:rPr lang="en-GB">
                <a:latin typeface="Arial Narrow" panose="020B0606020202030204" pitchFamily="34" charset="0"/>
              </a:rPr>
              <a:t>Cut to Mia striding across the grass of a council estate, we hear her footsteps and </a:t>
            </a:r>
            <a:r>
              <a:rPr lang="en-GB" err="1">
                <a:latin typeface="Arial Narrow" panose="020B0606020202030204" pitchFamily="34" charset="0"/>
              </a:rPr>
              <a:t>childrens</a:t>
            </a:r>
            <a:r>
              <a:rPr lang="en-GB">
                <a:latin typeface="Arial Narrow" panose="020B0606020202030204" pitchFamily="34" charset="0"/>
              </a:rPr>
              <a:t> voices off camera. The camera is still hand held and moves around her as she walks purposefully towards another council block. In what seems like a familiar action to her she scoops up some gravel and throws it up at a first floor window, we hear the stone hit the glass.</a:t>
            </a:r>
          </a:p>
          <a:p>
            <a:endParaRPr lang="en-GB"/>
          </a:p>
        </p:txBody>
      </p:sp>
    </p:spTree>
    <p:extLst>
      <p:ext uri="{BB962C8B-B14F-4D97-AF65-F5344CB8AC3E}">
        <p14:creationId xmlns:p14="http://schemas.microsoft.com/office/powerpoint/2010/main" val="3810255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5D4756-5F0E-40D6-B753-914AC0592D1E}"/>
              </a:ext>
            </a:extLst>
          </p:cNvPr>
          <p:cNvSpPr txBox="1"/>
          <p:nvPr/>
        </p:nvSpPr>
        <p:spPr>
          <a:xfrm>
            <a:off x="103206" y="3706895"/>
            <a:ext cx="3359878" cy="31393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Narrow"/>
                <a:cs typeface="Calibri"/>
              </a:rPr>
              <a:t>This is when the end of the film is left open ended and open to interpretation. An example of an open narrative is most films  but both Wasp and Fish Tank end like this.</a:t>
            </a:r>
          </a:p>
          <a:p>
            <a:r>
              <a:rPr lang="en-US">
                <a:latin typeface="Arial Narrow"/>
                <a:cs typeface="Calibri"/>
              </a:rPr>
              <a:t>Also  at the end of three billboards </a:t>
            </a:r>
            <a:r>
              <a:rPr lang="en-US">
                <a:latin typeface="Arial Narrow"/>
                <a:ea typeface="+mn-lt"/>
                <a:cs typeface="+mn-lt"/>
              </a:rPr>
              <a:t>the film ends without any resolution as to who killed Angela Hayes.</a:t>
            </a:r>
          </a:p>
          <a:p>
            <a:r>
              <a:rPr lang="en-US">
                <a:latin typeface="Arial Narrow"/>
                <a:cs typeface="Calibri"/>
              </a:rPr>
              <a:t>Both Fishtank and Wasp have open narratives.</a:t>
            </a:r>
          </a:p>
          <a:p>
            <a:endParaRPr lang="en-US">
              <a:latin typeface="Arial Narrow"/>
              <a:cs typeface="Calibri"/>
            </a:endParaRPr>
          </a:p>
        </p:txBody>
      </p:sp>
      <p:sp>
        <p:nvSpPr>
          <p:cNvPr id="3" name="TextBox 2">
            <a:extLst>
              <a:ext uri="{FF2B5EF4-FFF2-40B4-BE49-F238E27FC236}">
                <a16:creationId xmlns:a16="http://schemas.microsoft.com/office/drawing/2014/main" id="{EA283096-2C3B-4494-B799-1C8B4BAF7357}"/>
              </a:ext>
            </a:extLst>
          </p:cNvPr>
          <p:cNvSpPr txBox="1"/>
          <p:nvPr/>
        </p:nvSpPr>
        <p:spPr>
          <a:xfrm>
            <a:off x="3346036" y="715680"/>
            <a:ext cx="8333958"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Narrow"/>
                <a:cs typeface="Calibri"/>
              </a:rPr>
              <a:t>This is when the end of the film is wrapped up perfectly and all questions are answered.  In a closed ended film you will either have a happy ending or sad ending in most cases, for audiences that watch many films following this construct may be a little cynical or boring however people may argue that having a closed ending will provide satisfaction but sometimes the plot may be too boring and end up with reactions that are dull.   This happens for example in many children's films such as Finding Nemo and Little mermaid where the narrative mimics the standard structure for children's stories where they 'all live happily ever after' .  </a:t>
            </a:r>
            <a:endParaRPr lang="en-US">
              <a:latin typeface="Arial Narrow"/>
              <a:ea typeface="+mn-lt"/>
              <a:cs typeface="+mn-lt"/>
            </a:endParaRPr>
          </a:p>
          <a:p>
            <a:endParaRPr lang="en-US">
              <a:latin typeface="Arial Narrow"/>
              <a:cs typeface="Calibri"/>
            </a:endParaRPr>
          </a:p>
          <a:p>
            <a:endParaRPr lang="en-US">
              <a:latin typeface="Arial Narrow"/>
              <a:cs typeface="Calibri"/>
            </a:endParaRPr>
          </a:p>
          <a:p>
            <a:endParaRPr lang="en-US">
              <a:latin typeface="Arial Narrow"/>
              <a:cs typeface="Calibri"/>
            </a:endParaRPr>
          </a:p>
        </p:txBody>
      </p:sp>
      <p:sp>
        <p:nvSpPr>
          <p:cNvPr id="4" name="TextBox 3">
            <a:extLst>
              <a:ext uri="{FF2B5EF4-FFF2-40B4-BE49-F238E27FC236}">
                <a16:creationId xmlns:a16="http://schemas.microsoft.com/office/drawing/2014/main" id="{3D084D65-ECCC-4659-8316-F9032F05336C}"/>
              </a:ext>
            </a:extLst>
          </p:cNvPr>
          <p:cNvSpPr txBox="1"/>
          <p:nvPr/>
        </p:nvSpPr>
        <p:spPr>
          <a:xfrm>
            <a:off x="6307758" y="3075283"/>
            <a:ext cx="4070927" cy="36933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Narrow"/>
              </a:rPr>
              <a:t>This is when we watch multiple storylines throughout the film. Generally we follow multiple characters. For example in Pulp fiction there are three storylines running alongside each other </a:t>
            </a:r>
          </a:p>
          <a:p>
            <a:r>
              <a:rPr lang="en-US">
                <a:latin typeface="Arial Narrow"/>
              </a:rPr>
              <a:t>Vincents story, Jules story and Butches story.  Tarantino manages three completely separate story lines that all weave together to create the whole.  each one of the storylines could have been a film in itself but by weaving together the three plots Tarantino can draw greater power from the narrative structure he uses. </a:t>
            </a:r>
          </a:p>
        </p:txBody>
      </p:sp>
      <p:sp>
        <p:nvSpPr>
          <p:cNvPr id="5" name="TextBox 4">
            <a:extLst>
              <a:ext uri="{FF2B5EF4-FFF2-40B4-BE49-F238E27FC236}">
                <a16:creationId xmlns:a16="http://schemas.microsoft.com/office/drawing/2014/main" id="{19F53C08-0FCD-44B3-929D-E6CA7EA5F606}"/>
              </a:ext>
            </a:extLst>
          </p:cNvPr>
          <p:cNvSpPr txBox="1"/>
          <p:nvPr/>
        </p:nvSpPr>
        <p:spPr>
          <a:xfrm>
            <a:off x="3823855" y="163945"/>
            <a:ext cx="38631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Narrow"/>
                <a:cs typeface="Calibri"/>
              </a:rPr>
              <a:t>Different Narrative structures</a:t>
            </a:r>
          </a:p>
        </p:txBody>
      </p:sp>
      <p:sp>
        <p:nvSpPr>
          <p:cNvPr id="6" name="TextBox 5">
            <a:extLst>
              <a:ext uri="{FF2B5EF4-FFF2-40B4-BE49-F238E27FC236}">
                <a16:creationId xmlns:a16="http://schemas.microsoft.com/office/drawing/2014/main" id="{BCB0268C-CB74-43C6-995A-E64990EB41D4}"/>
              </a:ext>
            </a:extLst>
          </p:cNvPr>
          <p:cNvSpPr txBox="1"/>
          <p:nvPr/>
        </p:nvSpPr>
        <p:spPr>
          <a:xfrm>
            <a:off x="214457" y="399185"/>
            <a:ext cx="3251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Narrow"/>
                <a:cs typeface="Calibri"/>
              </a:rPr>
              <a:t>Closed narrative structures</a:t>
            </a:r>
            <a:endParaRPr lang="en-US" sz="2400" b="1" err="1">
              <a:latin typeface="Arial Narrow"/>
            </a:endParaRPr>
          </a:p>
        </p:txBody>
      </p:sp>
      <p:sp>
        <p:nvSpPr>
          <p:cNvPr id="7" name="TextBox 6">
            <a:extLst>
              <a:ext uri="{FF2B5EF4-FFF2-40B4-BE49-F238E27FC236}">
                <a16:creationId xmlns:a16="http://schemas.microsoft.com/office/drawing/2014/main" id="{C8DAC21E-0D91-4EED-84DB-C67B4823476B}"/>
              </a:ext>
            </a:extLst>
          </p:cNvPr>
          <p:cNvSpPr txBox="1"/>
          <p:nvPr/>
        </p:nvSpPr>
        <p:spPr>
          <a:xfrm>
            <a:off x="2576945" y="718127"/>
            <a:ext cx="676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latin typeface="Arial Narrow"/>
                <a:cs typeface="Calibri"/>
              </a:rPr>
              <a:t>=</a:t>
            </a:r>
          </a:p>
        </p:txBody>
      </p:sp>
      <p:sp>
        <p:nvSpPr>
          <p:cNvPr id="11" name="TextBox 10">
            <a:extLst>
              <a:ext uri="{FF2B5EF4-FFF2-40B4-BE49-F238E27FC236}">
                <a16:creationId xmlns:a16="http://schemas.microsoft.com/office/drawing/2014/main" id="{B4B31D6F-7C34-499B-ABC1-64265E5C813C}"/>
              </a:ext>
            </a:extLst>
          </p:cNvPr>
          <p:cNvSpPr txBox="1"/>
          <p:nvPr/>
        </p:nvSpPr>
        <p:spPr>
          <a:xfrm>
            <a:off x="1791855" y="3373581"/>
            <a:ext cx="6534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Narrow"/>
              </a:rPr>
              <a:t>=</a:t>
            </a:r>
            <a:endParaRPr lang="en-US" sz="2400"/>
          </a:p>
        </p:txBody>
      </p:sp>
      <p:sp>
        <p:nvSpPr>
          <p:cNvPr id="12" name="TextBox 11">
            <a:extLst>
              <a:ext uri="{FF2B5EF4-FFF2-40B4-BE49-F238E27FC236}">
                <a16:creationId xmlns:a16="http://schemas.microsoft.com/office/drawing/2014/main" id="{13162BB6-0D1B-4CFA-A61E-4B07A462DF4C}"/>
              </a:ext>
            </a:extLst>
          </p:cNvPr>
          <p:cNvSpPr txBox="1"/>
          <p:nvPr/>
        </p:nvSpPr>
        <p:spPr>
          <a:xfrm>
            <a:off x="99003" y="300845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Open narrative structures</a:t>
            </a:r>
          </a:p>
        </p:txBody>
      </p:sp>
      <p:sp>
        <p:nvSpPr>
          <p:cNvPr id="13" name="TextBox 12">
            <a:extLst>
              <a:ext uri="{FF2B5EF4-FFF2-40B4-BE49-F238E27FC236}">
                <a16:creationId xmlns:a16="http://schemas.microsoft.com/office/drawing/2014/main" id="{B1DA2C00-9F2C-44D0-AE4A-C9FB95B3864C}"/>
              </a:ext>
            </a:extLst>
          </p:cNvPr>
          <p:cNvSpPr txBox="1"/>
          <p:nvPr/>
        </p:nvSpPr>
        <p:spPr>
          <a:xfrm>
            <a:off x="6502399" y="2773219"/>
            <a:ext cx="39554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Narrow"/>
                <a:cs typeface="Calibri"/>
              </a:rPr>
              <a:t>Multi stranded narratives</a:t>
            </a:r>
          </a:p>
        </p:txBody>
      </p:sp>
      <p:sp>
        <p:nvSpPr>
          <p:cNvPr id="14" name="TextBox 13">
            <a:extLst>
              <a:ext uri="{FF2B5EF4-FFF2-40B4-BE49-F238E27FC236}">
                <a16:creationId xmlns:a16="http://schemas.microsoft.com/office/drawing/2014/main" id="{DF92FEF4-9ACA-4772-A29A-8AEC857D2D83}"/>
              </a:ext>
            </a:extLst>
          </p:cNvPr>
          <p:cNvSpPr txBox="1"/>
          <p:nvPr/>
        </p:nvSpPr>
        <p:spPr>
          <a:xfrm>
            <a:off x="9873672" y="277321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Narrow"/>
              </a:rPr>
              <a:t>=</a:t>
            </a:r>
            <a:endParaRPr lang="en-US" sz="2400"/>
          </a:p>
        </p:txBody>
      </p:sp>
      <p:pic>
        <p:nvPicPr>
          <p:cNvPr id="15" name="Picture 15" descr="A picture containing indoor, swimming, water sport&#10;&#10;Description generated with high confidence">
            <a:extLst>
              <a:ext uri="{FF2B5EF4-FFF2-40B4-BE49-F238E27FC236}">
                <a16:creationId xmlns:a16="http://schemas.microsoft.com/office/drawing/2014/main" id="{D163EDC0-69E8-439D-9450-1076CCC27033}"/>
              </a:ext>
            </a:extLst>
          </p:cNvPr>
          <p:cNvPicPr>
            <a:picLocks noChangeAspect="1"/>
          </p:cNvPicPr>
          <p:nvPr/>
        </p:nvPicPr>
        <p:blipFill>
          <a:blip r:embed="rId2"/>
          <a:stretch>
            <a:fillRect/>
          </a:stretch>
        </p:blipFill>
        <p:spPr>
          <a:xfrm>
            <a:off x="510309" y="1178968"/>
            <a:ext cx="2743200" cy="1544429"/>
          </a:xfrm>
          <a:prstGeom prst="rect">
            <a:avLst/>
          </a:prstGeom>
        </p:spPr>
      </p:pic>
      <p:pic>
        <p:nvPicPr>
          <p:cNvPr id="17" name="Picture 17" descr="A person that is standing in the grass&#10;&#10;Description generated with very high confidence">
            <a:extLst>
              <a:ext uri="{FF2B5EF4-FFF2-40B4-BE49-F238E27FC236}">
                <a16:creationId xmlns:a16="http://schemas.microsoft.com/office/drawing/2014/main" id="{D55B39A3-115D-4482-9B5D-1802B3EA6ACD}"/>
              </a:ext>
            </a:extLst>
          </p:cNvPr>
          <p:cNvPicPr>
            <a:picLocks noChangeAspect="1"/>
          </p:cNvPicPr>
          <p:nvPr/>
        </p:nvPicPr>
        <p:blipFill>
          <a:blip r:embed="rId3"/>
          <a:stretch>
            <a:fillRect/>
          </a:stretch>
        </p:blipFill>
        <p:spPr>
          <a:xfrm>
            <a:off x="3454400" y="3034145"/>
            <a:ext cx="2743200" cy="1828800"/>
          </a:xfrm>
          <a:prstGeom prst="rect">
            <a:avLst/>
          </a:prstGeom>
        </p:spPr>
      </p:pic>
      <p:pic>
        <p:nvPicPr>
          <p:cNvPr id="19" name="Picture 19" descr="A picture containing text, book&#10;&#10;Description generated with very high confidence">
            <a:extLst>
              <a:ext uri="{FF2B5EF4-FFF2-40B4-BE49-F238E27FC236}">
                <a16:creationId xmlns:a16="http://schemas.microsoft.com/office/drawing/2014/main" id="{532E6838-AAC5-465B-82EF-B02BC5F1E90A}"/>
              </a:ext>
            </a:extLst>
          </p:cNvPr>
          <p:cNvPicPr>
            <a:picLocks noChangeAspect="1"/>
          </p:cNvPicPr>
          <p:nvPr/>
        </p:nvPicPr>
        <p:blipFill>
          <a:blip r:embed="rId4"/>
          <a:stretch>
            <a:fillRect/>
          </a:stretch>
        </p:blipFill>
        <p:spPr>
          <a:xfrm>
            <a:off x="10280217" y="2563957"/>
            <a:ext cx="1514475" cy="2076450"/>
          </a:xfrm>
          <a:prstGeom prst="rect">
            <a:avLst/>
          </a:prstGeom>
        </p:spPr>
      </p:pic>
      <p:pic>
        <p:nvPicPr>
          <p:cNvPr id="8" name="Picture 8" descr="A person that is sitting in the grass&#10;&#10;Description generated with very high confidence">
            <a:extLst>
              <a:ext uri="{FF2B5EF4-FFF2-40B4-BE49-F238E27FC236}">
                <a16:creationId xmlns:a16="http://schemas.microsoft.com/office/drawing/2014/main" id="{2BD052F6-3106-4B2A-85AE-A215243F00E6}"/>
              </a:ext>
            </a:extLst>
          </p:cNvPr>
          <p:cNvPicPr>
            <a:picLocks noChangeAspect="1"/>
          </p:cNvPicPr>
          <p:nvPr/>
        </p:nvPicPr>
        <p:blipFill>
          <a:blip r:embed="rId5"/>
          <a:stretch>
            <a:fillRect/>
          </a:stretch>
        </p:blipFill>
        <p:spPr>
          <a:xfrm>
            <a:off x="3454400" y="4989657"/>
            <a:ext cx="2743200" cy="1543050"/>
          </a:xfrm>
          <a:prstGeom prst="rect">
            <a:avLst/>
          </a:prstGeom>
        </p:spPr>
      </p:pic>
      <p:sp>
        <p:nvSpPr>
          <p:cNvPr id="10" name="TextBox 9">
            <a:extLst>
              <a:ext uri="{FF2B5EF4-FFF2-40B4-BE49-F238E27FC236}">
                <a16:creationId xmlns:a16="http://schemas.microsoft.com/office/drawing/2014/main" id="{AD52CADF-C59E-4166-BC45-160C76D1A9F7}"/>
              </a:ext>
            </a:extLst>
          </p:cNvPr>
          <p:cNvSpPr txBox="1"/>
          <p:nvPr/>
        </p:nvSpPr>
        <p:spPr>
          <a:xfrm>
            <a:off x="10277763" y="4643582"/>
            <a:ext cx="16925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Narrow"/>
              </a:rPr>
              <a:t>Another good example of this is the most recent Avengers films.​</a:t>
            </a:r>
          </a:p>
        </p:txBody>
      </p:sp>
    </p:spTree>
    <p:extLst>
      <p:ext uri="{BB962C8B-B14F-4D97-AF65-F5344CB8AC3E}">
        <p14:creationId xmlns:p14="http://schemas.microsoft.com/office/powerpoint/2010/main" val="2209866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5C08B0-E4B6-4D88-A55D-551F419E2F59}"/>
              </a:ext>
            </a:extLst>
          </p:cNvPr>
          <p:cNvSpPr/>
          <p:nvPr/>
        </p:nvSpPr>
        <p:spPr>
          <a:xfrm>
            <a:off x="236220" y="145747"/>
            <a:ext cx="11582400" cy="3341171"/>
          </a:xfrm>
          <a:prstGeom prst="rect">
            <a:avLst/>
          </a:prstGeom>
        </p:spPr>
        <p:txBody>
          <a:bodyPr wrap="square">
            <a:spAutoFit/>
          </a:bodyPr>
          <a:lstStyle/>
          <a:p>
            <a:pPr>
              <a:lnSpc>
                <a:spcPct val="107000"/>
              </a:lnSpc>
              <a:spcAft>
                <a:spcPts val="800"/>
              </a:spcAft>
            </a:pPr>
            <a:r>
              <a:rPr lang="en-GB">
                <a:latin typeface="Arial Narrow" panose="020B0606020202030204" pitchFamily="34" charset="0"/>
                <a:ea typeface="Calibri" panose="020F0502020204030204" pitchFamily="34" charset="0"/>
                <a:cs typeface="Times New Roman" panose="02020603050405020304" pitchFamily="18" charset="0"/>
              </a:rPr>
              <a:t>Cut to a mid shot with Mia out of focus in the foreground and three younger girls in focus sunbathing on the grass.  Mia sees them and shouts at her sister who is the middle girl.  This is our first introduction of her sister.  Cut to mid shot from other side of Mia as she gets a response from the flat above.  An angry man in t shirt and shorts shouts ‘Fuck off </a:t>
            </a:r>
            <a:r>
              <a:rPr lang="en-GB" err="1">
                <a:latin typeface="Arial Narrow" panose="020B0606020202030204" pitchFamily="34" charset="0"/>
                <a:ea typeface="Calibri" panose="020F0502020204030204" pitchFamily="34" charset="0"/>
                <a:cs typeface="Times New Roman" panose="02020603050405020304" pitchFamily="18" charset="0"/>
              </a:rPr>
              <a:t>Mia,Keeley</a:t>
            </a:r>
            <a:r>
              <a:rPr lang="en-GB">
                <a:latin typeface="Arial Narrow" panose="020B0606020202030204" pitchFamily="34" charset="0"/>
                <a:ea typeface="Calibri" panose="020F0502020204030204" pitchFamily="34" charset="0"/>
                <a:cs typeface="Times New Roman" panose="02020603050405020304" pitchFamily="18" charset="0"/>
              </a:rPr>
              <a:t> </a:t>
            </a:r>
            <a:r>
              <a:rPr lang="en-GB" err="1">
                <a:latin typeface="Arial Narrow" panose="020B0606020202030204" pitchFamily="34" charset="0"/>
                <a:ea typeface="Calibri" panose="020F0502020204030204" pitchFamily="34" charset="0"/>
                <a:cs typeface="Times New Roman" panose="02020603050405020304" pitchFamily="18" charset="0"/>
              </a:rPr>
              <a:t>aint</a:t>
            </a:r>
            <a:r>
              <a:rPr lang="en-GB">
                <a:latin typeface="Arial Narrow" panose="020B0606020202030204" pitchFamily="34" charset="0"/>
                <a:ea typeface="Calibri" panose="020F0502020204030204" pitchFamily="34" charset="0"/>
                <a:cs typeface="Times New Roman" panose="02020603050405020304" pitchFamily="18" charset="0"/>
              </a:rPr>
              <a:t> ere’ </a:t>
            </a:r>
          </a:p>
          <a:p>
            <a:pPr>
              <a:lnSpc>
                <a:spcPct val="107000"/>
              </a:lnSpc>
              <a:spcAft>
                <a:spcPts val="800"/>
              </a:spcAft>
            </a:pPr>
            <a:r>
              <a:rPr lang="en-GB">
                <a:latin typeface="Arial Narrow" panose="020B0606020202030204" pitchFamily="34" charset="0"/>
                <a:ea typeface="Calibri" panose="020F0502020204030204" pitchFamily="34" charset="0"/>
                <a:cs typeface="Times New Roman" panose="02020603050405020304" pitchFamily="18" charset="0"/>
              </a:rPr>
              <a:t>So far all the iconography fits with the </a:t>
            </a:r>
            <a:r>
              <a:rPr lang="en-US">
                <a:latin typeface="Arial Narrow" panose="020B0606020202030204" pitchFamily="34" charset="0"/>
                <a:ea typeface="Calibri" panose="020F0502020204030204" pitchFamily="34" charset="0"/>
                <a:cs typeface="Times New Roman" panose="02020603050405020304" pitchFamily="18" charset="0"/>
              </a:rPr>
              <a:t>depicting social inequality or poverty in the </a:t>
            </a:r>
            <a:r>
              <a:rPr lang="en-GB">
                <a:latin typeface="Arial Narrow" panose="020B0606020202030204" pitchFamily="34" charset="0"/>
                <a:ea typeface="Calibri" panose="020F0502020204030204" pitchFamily="34" charset="0"/>
                <a:cs typeface="Times New Roman" panose="02020603050405020304" pitchFamily="18" charset="0"/>
              </a:rPr>
              <a:t> BSR genre and  the filmic conventions used such as </a:t>
            </a:r>
            <a:r>
              <a:rPr lang="en-US" err="1">
                <a:latin typeface="Arial Narrow" panose="020B0606020202030204" pitchFamily="34" charset="0"/>
                <a:ea typeface="Calibri" panose="020F0502020204030204" pitchFamily="34" charset="0"/>
                <a:cs typeface="Times New Roman" panose="02020603050405020304" pitchFamily="18" charset="0"/>
              </a:rPr>
              <a:t>diagetic</a:t>
            </a:r>
            <a:r>
              <a:rPr lang="en-US">
                <a:latin typeface="Arial Narrow" panose="020B0606020202030204" pitchFamily="34" charset="0"/>
                <a:ea typeface="Calibri" panose="020F0502020204030204" pitchFamily="34" charset="0"/>
                <a:cs typeface="Times New Roman" panose="02020603050405020304" pitchFamily="18" charset="0"/>
              </a:rPr>
              <a:t> Sound, , few establishing shots, unknown actors, hand held camera, natural lighting, simple real settings, no music as yet. </a:t>
            </a:r>
            <a:endParaRPr lang="en-GB">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latin typeface="Arial Narrow" panose="020B0606020202030204" pitchFamily="34" charset="0"/>
                <a:ea typeface="Calibri" panose="020F0502020204030204" pitchFamily="34" charset="0"/>
                <a:cs typeface="Times New Roman" panose="02020603050405020304" pitchFamily="18" charset="0"/>
              </a:rPr>
              <a:t>Its summer and clothing and bright natural sun lighting reflects that it also means more kids are out and about on the estate against the blue skies.</a:t>
            </a:r>
            <a:endParaRPr lang="en-GB">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latin typeface="Arial Narrow" panose="020B0606020202030204" pitchFamily="34" charset="0"/>
                <a:ea typeface="Calibri" panose="020F0502020204030204" pitchFamily="34" charset="0"/>
                <a:cs typeface="Times New Roman" panose="02020603050405020304" pitchFamily="18" charset="0"/>
              </a:rPr>
              <a:t>The film was shot on the Mardyke estate in </a:t>
            </a:r>
            <a:r>
              <a:rPr lang="en-US" err="1">
                <a:latin typeface="Arial Narrow" panose="020B0606020202030204" pitchFamily="34" charset="0"/>
                <a:ea typeface="Calibri" panose="020F0502020204030204" pitchFamily="34" charset="0"/>
                <a:cs typeface="Times New Roman" panose="02020603050405020304" pitchFamily="18" charset="0"/>
              </a:rPr>
              <a:t>Havering</a:t>
            </a:r>
            <a:r>
              <a:rPr lang="en-US">
                <a:latin typeface="Arial Narrow" panose="020B0606020202030204" pitchFamily="34" charset="0"/>
                <a:ea typeface="Calibri" panose="020F0502020204030204" pitchFamily="34" charset="0"/>
                <a:cs typeface="Times New Roman" panose="02020603050405020304" pitchFamily="18" charset="0"/>
              </a:rPr>
              <a:t> in Essex which is just outside East London. Andrea Arnold clearly wanted the estate to be as real as possible and didn’t want to use only established actors and more unknowns although not all of them are unknown, Michael Fassbinder for example. </a:t>
            </a:r>
            <a:endParaRPr lang="en-GB">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Picture 6" descr="A person looking at the camera&#10;&#10;Description generated with very high confidence">
            <a:extLst>
              <a:ext uri="{FF2B5EF4-FFF2-40B4-BE49-F238E27FC236}">
                <a16:creationId xmlns:a16="http://schemas.microsoft.com/office/drawing/2014/main" id="{FE0C9F78-409D-42B0-A6A1-DEDBE80081AC}"/>
              </a:ext>
            </a:extLst>
          </p:cNvPr>
          <p:cNvPicPr>
            <a:picLocks noChangeAspect="1"/>
          </p:cNvPicPr>
          <p:nvPr/>
        </p:nvPicPr>
        <p:blipFill>
          <a:blip r:embed="rId2"/>
          <a:stretch>
            <a:fillRect/>
          </a:stretch>
        </p:blipFill>
        <p:spPr>
          <a:xfrm>
            <a:off x="236220" y="3839264"/>
            <a:ext cx="3526478" cy="2178580"/>
          </a:xfrm>
          <a:prstGeom prst="rect">
            <a:avLst/>
          </a:prstGeom>
        </p:spPr>
      </p:pic>
      <p:pic>
        <p:nvPicPr>
          <p:cNvPr id="4" name="Picture 4" descr="A person standing posing for the camera&#10;&#10;Description generated with very high confidence">
            <a:extLst>
              <a:ext uri="{FF2B5EF4-FFF2-40B4-BE49-F238E27FC236}">
                <a16:creationId xmlns:a16="http://schemas.microsoft.com/office/drawing/2014/main" id="{20E996CC-1088-4979-877F-B32D797E7AC9}"/>
              </a:ext>
            </a:extLst>
          </p:cNvPr>
          <p:cNvPicPr>
            <a:picLocks noChangeAspect="1"/>
          </p:cNvPicPr>
          <p:nvPr/>
        </p:nvPicPr>
        <p:blipFill>
          <a:blip r:embed="rId3"/>
          <a:stretch>
            <a:fillRect/>
          </a:stretch>
        </p:blipFill>
        <p:spPr>
          <a:xfrm>
            <a:off x="4159484" y="3839264"/>
            <a:ext cx="3873031" cy="2178580"/>
          </a:xfrm>
          <a:prstGeom prst="rect">
            <a:avLst/>
          </a:prstGeom>
        </p:spPr>
      </p:pic>
      <p:pic>
        <p:nvPicPr>
          <p:cNvPr id="5" name="Picture 4" descr="A car parked in front of a building&#10;&#10;Description generated with high confidence">
            <a:extLst>
              <a:ext uri="{FF2B5EF4-FFF2-40B4-BE49-F238E27FC236}">
                <a16:creationId xmlns:a16="http://schemas.microsoft.com/office/drawing/2014/main" id="{5E964909-4997-42C2-8658-13D843952401}"/>
              </a:ext>
            </a:extLst>
          </p:cNvPr>
          <p:cNvPicPr>
            <a:picLocks noChangeAspect="1"/>
          </p:cNvPicPr>
          <p:nvPr/>
        </p:nvPicPr>
        <p:blipFill>
          <a:blip r:embed="rId4"/>
          <a:stretch>
            <a:fillRect/>
          </a:stretch>
        </p:blipFill>
        <p:spPr>
          <a:xfrm>
            <a:off x="8943580" y="3839264"/>
            <a:ext cx="2743199" cy="2095804"/>
          </a:xfrm>
          <a:prstGeom prst="rect">
            <a:avLst/>
          </a:prstGeom>
        </p:spPr>
      </p:pic>
      <p:sp>
        <p:nvSpPr>
          <p:cNvPr id="6" name="TextBox 5">
            <a:extLst>
              <a:ext uri="{FF2B5EF4-FFF2-40B4-BE49-F238E27FC236}">
                <a16:creationId xmlns:a16="http://schemas.microsoft.com/office/drawing/2014/main" id="{ECBA862F-9028-465D-AF18-FE92DFB3C66F}"/>
              </a:ext>
            </a:extLst>
          </p:cNvPr>
          <p:cNvSpPr txBox="1"/>
          <p:nvPr/>
        </p:nvSpPr>
        <p:spPr>
          <a:xfrm>
            <a:off x="2777490" y="6183630"/>
            <a:ext cx="6023610" cy="365760"/>
          </a:xfrm>
          <a:prstGeom prst="rect">
            <a:avLst/>
          </a:prstGeom>
          <a:noFill/>
        </p:spPr>
        <p:txBody>
          <a:bodyPr wrap="square" rtlCol="0">
            <a:spAutoFit/>
          </a:bodyPr>
          <a:lstStyle/>
          <a:p>
            <a:r>
              <a:rPr lang="en-GB"/>
              <a:t>Andrea Arnold,  “Mia” and the Mardyke estate</a:t>
            </a:r>
          </a:p>
        </p:txBody>
      </p:sp>
    </p:spTree>
    <p:extLst>
      <p:ext uri="{BB962C8B-B14F-4D97-AF65-F5344CB8AC3E}">
        <p14:creationId xmlns:p14="http://schemas.microsoft.com/office/powerpoint/2010/main" val="3575188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70716B-1EFF-488D-9097-A7EB06DA1572}"/>
              </a:ext>
            </a:extLst>
          </p:cNvPr>
          <p:cNvSpPr/>
          <p:nvPr/>
        </p:nvSpPr>
        <p:spPr>
          <a:xfrm>
            <a:off x="434340" y="411481"/>
            <a:ext cx="11361420" cy="5425268"/>
          </a:xfrm>
          <a:prstGeom prst="rect">
            <a:avLst/>
          </a:prstGeom>
        </p:spPr>
        <p:txBody>
          <a:bodyPr wrap="square">
            <a:spAutoFit/>
          </a:bodyPr>
          <a:lstStyle/>
          <a:p>
            <a:pPr>
              <a:lnSpc>
                <a:spcPct val="107000"/>
              </a:lnSpc>
              <a:spcAft>
                <a:spcPts val="800"/>
              </a:spcAft>
            </a:pPr>
            <a:r>
              <a:rPr lang="en-US">
                <a:latin typeface="Calibri" panose="020F0502020204030204" pitchFamily="34" charset="0"/>
                <a:ea typeface="Calibri" panose="020F0502020204030204" pitchFamily="34" charset="0"/>
                <a:cs typeface="Times New Roman" panose="02020603050405020304" pitchFamily="18" charset="0"/>
              </a:rPr>
              <a:t>After an aggressive interchange with </a:t>
            </a:r>
            <a:r>
              <a:rPr lang="en-US" err="1">
                <a:latin typeface="Calibri" panose="020F0502020204030204" pitchFamily="34" charset="0"/>
                <a:ea typeface="Calibri" panose="020F0502020204030204" pitchFamily="34" charset="0"/>
                <a:cs typeface="Times New Roman" panose="02020603050405020304" pitchFamily="18" charset="0"/>
              </a:rPr>
              <a:t>Keeleys</a:t>
            </a:r>
            <a:r>
              <a:rPr lang="en-US">
                <a:latin typeface="Calibri" panose="020F0502020204030204" pitchFamily="34" charset="0"/>
                <a:ea typeface="Calibri" panose="020F0502020204030204" pitchFamily="34" charset="0"/>
                <a:cs typeface="Times New Roman" panose="02020603050405020304" pitchFamily="18" charset="0"/>
              </a:rPr>
              <a:t> dad, Mia walks off tracked still by the hand held camera. As she goes round the corner of the building, we become aware of girls voices singing and laughing which catches Mia’s attention.  She walks towards it and we hear the first music so far in the film even though it is </a:t>
            </a:r>
            <a:r>
              <a:rPr lang="en-US" err="1">
                <a:latin typeface="Calibri" panose="020F0502020204030204" pitchFamily="34" charset="0"/>
                <a:ea typeface="Calibri" panose="020F0502020204030204" pitchFamily="34" charset="0"/>
                <a:cs typeface="Times New Roman" panose="02020603050405020304" pitchFamily="18" charset="0"/>
              </a:rPr>
              <a:t>diagetic</a:t>
            </a:r>
            <a:r>
              <a:rPr lang="en-US">
                <a:latin typeface="Calibri" panose="020F0502020204030204" pitchFamily="34" charset="0"/>
                <a:ea typeface="Calibri" panose="020F0502020204030204" pitchFamily="34" charset="0"/>
                <a:cs typeface="Times New Roman" panose="02020603050405020304" pitchFamily="18" charset="0"/>
              </a:rPr>
              <a:t> and coming from the music box speaker on the floor. Some girls dressed in a range of track suited gear and belly tops are practicing a dance while a group of boys sit and watch. The first shot we see of this is still from the hand held camera following </a:t>
            </a:r>
            <a:r>
              <a:rPr lang="en-US" err="1">
                <a:latin typeface="Calibri" panose="020F0502020204030204" pitchFamily="34" charset="0"/>
                <a:ea typeface="Calibri" panose="020F0502020204030204" pitchFamily="34" charset="0"/>
                <a:cs typeface="Times New Roman" panose="02020603050405020304" pitchFamily="18" charset="0"/>
              </a:rPr>
              <a:t>Mias</a:t>
            </a:r>
            <a:r>
              <a:rPr lang="en-US">
                <a:latin typeface="Calibri" panose="020F0502020204030204" pitchFamily="34" charset="0"/>
                <a:ea typeface="Calibri" panose="020F0502020204030204" pitchFamily="34" charset="0"/>
                <a:cs typeface="Times New Roman" panose="02020603050405020304" pitchFamily="18" charset="0"/>
              </a:rPr>
              <a:t> movements as she walks but in the back ground we see the scene from </a:t>
            </a:r>
            <a:r>
              <a:rPr lang="en-US" err="1">
                <a:latin typeface="Calibri" panose="020F0502020204030204" pitchFamily="34" charset="0"/>
                <a:ea typeface="Calibri" panose="020F0502020204030204" pitchFamily="34" charset="0"/>
                <a:cs typeface="Times New Roman" panose="02020603050405020304" pitchFamily="18" charset="0"/>
              </a:rPr>
              <a:t>Mias</a:t>
            </a:r>
            <a:r>
              <a:rPr lang="en-US">
                <a:latin typeface="Calibri" panose="020F0502020204030204" pitchFamily="34" charset="0"/>
                <a:ea typeface="Calibri" panose="020F0502020204030204" pitchFamily="34" charset="0"/>
                <a:cs typeface="Times New Roman" panose="02020603050405020304" pitchFamily="18" charset="0"/>
              </a:rPr>
              <a:t> POV. Mia sits on the fence to watch.</a:t>
            </a:r>
          </a:p>
          <a:p>
            <a:r>
              <a:rPr lang="en-US"/>
              <a:t>Cut to Mid shot of Mia front on sitting looking at them.  Cut to the group of boys, boys are in sports clothing, some have no tops on, they wear baseball caps and trainers they have two </a:t>
            </a:r>
            <a:r>
              <a:rPr lang="en-US" err="1"/>
              <a:t>pitballs</a:t>
            </a:r>
            <a:r>
              <a:rPr lang="en-US"/>
              <a:t> with them.  The shot is like a documentary shot observing life on the estate but as we know it is scripted we also know this is all part of the production design and that the director is controlling this ‘natural’ set up. Lines are scripted and actors and camera are directed. The whole feel is of a fly on the wall and yet we know that the actress playing Mia is walking with a camera next to her at all times and every interaction is carefully scripted to create the overall effect and keep the narrative moving. The sky is blue behind them and there is green foliage, the grainy </a:t>
            </a:r>
            <a:r>
              <a:rPr lang="en-US" err="1"/>
              <a:t>colours</a:t>
            </a:r>
            <a:r>
              <a:rPr lang="en-US"/>
              <a:t> have a nostalgic tone to them like old documentaries It shows a mixture of feelings by the film maker because she is showing how tough it is and hard but also showing a respect for this communities culture and not being too </a:t>
            </a:r>
            <a:r>
              <a:rPr lang="en-US" err="1"/>
              <a:t>judgemental</a:t>
            </a:r>
            <a:r>
              <a:rPr lang="en-US"/>
              <a:t>. </a:t>
            </a:r>
            <a:endParaRPr lang="en-GB"/>
          </a:p>
          <a:p>
            <a:r>
              <a:rPr lang="en-US"/>
              <a:t> </a:t>
            </a:r>
            <a:endParaRPr lang="en-GB"/>
          </a:p>
          <a:p>
            <a:pPr>
              <a:lnSpc>
                <a:spcPct val="107000"/>
              </a:lnSpc>
              <a:spcAft>
                <a:spcPts val="800"/>
              </a:spcAft>
            </a:pPr>
            <a:endParaRPr lang="en-GB"/>
          </a:p>
          <a:p>
            <a:pPr>
              <a:lnSpc>
                <a:spcPct val="107000"/>
              </a:lnSpc>
              <a:spcAft>
                <a:spcPts val="800"/>
              </a:spcAft>
            </a:pPr>
            <a:endParaRPr lang="en-GB">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6" descr="A person standing on a sidewalk&#10;&#10;Description generated with very high confidence">
            <a:extLst>
              <a:ext uri="{FF2B5EF4-FFF2-40B4-BE49-F238E27FC236}">
                <a16:creationId xmlns:a16="http://schemas.microsoft.com/office/drawing/2014/main" id="{D2D9FAB9-DD92-401A-BD56-D5E1E4B1C6D5}"/>
              </a:ext>
            </a:extLst>
          </p:cNvPr>
          <p:cNvPicPr>
            <a:picLocks noChangeAspect="1"/>
          </p:cNvPicPr>
          <p:nvPr/>
        </p:nvPicPr>
        <p:blipFill>
          <a:blip r:embed="rId2"/>
          <a:stretch>
            <a:fillRect/>
          </a:stretch>
        </p:blipFill>
        <p:spPr>
          <a:xfrm>
            <a:off x="396240" y="4860319"/>
            <a:ext cx="2330785" cy="1748089"/>
          </a:xfrm>
          <a:prstGeom prst="rect">
            <a:avLst/>
          </a:prstGeom>
        </p:spPr>
      </p:pic>
      <p:pic>
        <p:nvPicPr>
          <p:cNvPr id="4" name="Picture 4" descr="A person standing in a parking lot&#10;&#10;Description generated with very high confidence">
            <a:extLst>
              <a:ext uri="{FF2B5EF4-FFF2-40B4-BE49-F238E27FC236}">
                <a16:creationId xmlns:a16="http://schemas.microsoft.com/office/drawing/2014/main" id="{CA575A28-05C6-4024-A721-BFD66BA62AC0}"/>
              </a:ext>
            </a:extLst>
          </p:cNvPr>
          <p:cNvPicPr>
            <a:picLocks noChangeAspect="1"/>
          </p:cNvPicPr>
          <p:nvPr/>
        </p:nvPicPr>
        <p:blipFill>
          <a:blip r:embed="rId3"/>
          <a:stretch>
            <a:fillRect/>
          </a:stretch>
        </p:blipFill>
        <p:spPr>
          <a:xfrm>
            <a:off x="3592399" y="4860319"/>
            <a:ext cx="2743200" cy="1828800"/>
          </a:xfrm>
          <a:prstGeom prst="rect">
            <a:avLst/>
          </a:prstGeom>
        </p:spPr>
      </p:pic>
      <p:pic>
        <p:nvPicPr>
          <p:cNvPr id="5" name="Picture 3" descr="A picture containing outdoor, playing, person, child&#10;&#10;Description generated with very high confidence">
            <a:extLst>
              <a:ext uri="{FF2B5EF4-FFF2-40B4-BE49-F238E27FC236}">
                <a16:creationId xmlns:a16="http://schemas.microsoft.com/office/drawing/2014/main" id="{9BB5F7E8-7E55-432E-8915-108E052B3CE7}"/>
              </a:ext>
            </a:extLst>
          </p:cNvPr>
          <p:cNvPicPr>
            <a:picLocks noChangeAspect="1"/>
          </p:cNvPicPr>
          <p:nvPr/>
        </p:nvPicPr>
        <p:blipFill>
          <a:blip r:embed="rId4"/>
          <a:stretch>
            <a:fillRect/>
          </a:stretch>
        </p:blipFill>
        <p:spPr>
          <a:xfrm>
            <a:off x="7581684" y="4779608"/>
            <a:ext cx="2743200" cy="1828800"/>
          </a:xfrm>
          <a:prstGeom prst="rect">
            <a:avLst/>
          </a:prstGeom>
        </p:spPr>
      </p:pic>
    </p:spTree>
    <p:extLst>
      <p:ext uri="{BB962C8B-B14F-4D97-AF65-F5344CB8AC3E}">
        <p14:creationId xmlns:p14="http://schemas.microsoft.com/office/powerpoint/2010/main" val="3864119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26CEF-F462-45B2-9395-8E645FB7A64C}"/>
              </a:ext>
            </a:extLst>
          </p:cNvPr>
          <p:cNvSpPr txBox="1"/>
          <p:nvPr/>
        </p:nvSpPr>
        <p:spPr>
          <a:xfrm>
            <a:off x="2769080" y="209910"/>
            <a:ext cx="646693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Narrow"/>
                <a:cs typeface="Calibri"/>
              </a:rPr>
              <a:t>Unit 10 Task 3 &amp; 4</a:t>
            </a:r>
          </a:p>
          <a:p>
            <a:pPr algn="ctr"/>
            <a:r>
              <a:rPr lang="en-US" sz="2400" b="1">
                <a:latin typeface="Arial Narrow"/>
                <a:cs typeface="Calibri"/>
              </a:rPr>
              <a:t>Comparing </a:t>
            </a:r>
            <a:r>
              <a:rPr lang="en-US" sz="2400" b="1" err="1">
                <a:latin typeface="Arial Narrow"/>
                <a:cs typeface="Calibri"/>
              </a:rPr>
              <a:t>Fishtank</a:t>
            </a:r>
            <a:r>
              <a:rPr lang="en-US" sz="2400" b="1">
                <a:latin typeface="Arial Narrow"/>
                <a:cs typeface="Calibri"/>
              </a:rPr>
              <a:t> with The Dark Knight</a:t>
            </a:r>
          </a:p>
          <a:p>
            <a:pPr algn="ctr"/>
            <a:r>
              <a:rPr lang="en-US" sz="2400" b="1">
                <a:latin typeface="Arial Narrow"/>
                <a:cs typeface="Calibri"/>
              </a:rPr>
              <a:t>Contrasting genres use of narrative structures, character and Mise en scene</a:t>
            </a:r>
          </a:p>
          <a:p>
            <a:endParaRPr lang="en-US">
              <a:cs typeface="Calibri"/>
            </a:endParaRPr>
          </a:p>
        </p:txBody>
      </p:sp>
      <p:pic>
        <p:nvPicPr>
          <p:cNvPr id="3" name="Picture 3" descr="A picture containing text, book, food, sign&#10;&#10;Description generated with very high confidence">
            <a:extLst>
              <a:ext uri="{FF2B5EF4-FFF2-40B4-BE49-F238E27FC236}">
                <a16:creationId xmlns:a16="http://schemas.microsoft.com/office/drawing/2014/main" id="{EFE60AE5-9465-4212-B8CD-B4002F63FED3}"/>
              </a:ext>
            </a:extLst>
          </p:cNvPr>
          <p:cNvPicPr>
            <a:picLocks noChangeAspect="1"/>
          </p:cNvPicPr>
          <p:nvPr/>
        </p:nvPicPr>
        <p:blipFill>
          <a:blip r:embed="rId2"/>
          <a:stretch>
            <a:fillRect/>
          </a:stretch>
        </p:blipFill>
        <p:spPr>
          <a:xfrm>
            <a:off x="1518249" y="1913997"/>
            <a:ext cx="2743200" cy="4065176"/>
          </a:xfrm>
          <a:prstGeom prst="rect">
            <a:avLst/>
          </a:prstGeom>
        </p:spPr>
      </p:pic>
      <p:pic>
        <p:nvPicPr>
          <p:cNvPr id="4" name="Picture 4" descr="A person that is on fire&#10;&#10;Description generated with high confidence">
            <a:extLst>
              <a:ext uri="{FF2B5EF4-FFF2-40B4-BE49-F238E27FC236}">
                <a16:creationId xmlns:a16="http://schemas.microsoft.com/office/drawing/2014/main" id="{5E1720FA-D5A4-4695-8A80-BA84FBF8084C}"/>
              </a:ext>
            </a:extLst>
          </p:cNvPr>
          <p:cNvPicPr>
            <a:picLocks noChangeAspect="1"/>
          </p:cNvPicPr>
          <p:nvPr/>
        </p:nvPicPr>
        <p:blipFill>
          <a:blip r:embed="rId3"/>
          <a:stretch>
            <a:fillRect/>
          </a:stretch>
        </p:blipFill>
        <p:spPr>
          <a:xfrm>
            <a:off x="7456098" y="1845686"/>
            <a:ext cx="2743200" cy="4058023"/>
          </a:xfrm>
          <a:prstGeom prst="rect">
            <a:avLst/>
          </a:prstGeom>
        </p:spPr>
      </p:pic>
    </p:spTree>
    <p:extLst>
      <p:ext uri="{BB962C8B-B14F-4D97-AF65-F5344CB8AC3E}">
        <p14:creationId xmlns:p14="http://schemas.microsoft.com/office/powerpoint/2010/main" val="397105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1AEAE-FF9B-45C2-A19B-E3A61AA118F8}"/>
              </a:ext>
            </a:extLst>
          </p:cNvPr>
          <p:cNvSpPr txBox="1"/>
          <p:nvPr/>
        </p:nvSpPr>
        <p:spPr>
          <a:xfrm>
            <a:off x="195533" y="411193"/>
            <a:ext cx="8681048" cy="6217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Arial Narrow"/>
                <a:ea typeface="+mn-lt"/>
                <a:cs typeface="+mn-lt"/>
              </a:rPr>
              <a:t>Task 3 analyse a film from another contrasting genre</a:t>
            </a:r>
            <a:endParaRPr lang="en-US" sz="2000" u="sng">
              <a:latin typeface="Arial Narrow"/>
              <a:ea typeface="+mn-lt"/>
              <a:cs typeface="+mn-lt"/>
            </a:endParaRPr>
          </a:p>
          <a:p>
            <a:r>
              <a:rPr lang="en-GB" sz="2000">
                <a:latin typeface="Arial Narrow"/>
                <a:ea typeface="+mn-lt"/>
                <a:cs typeface="+mn-lt"/>
              </a:rPr>
              <a:t>The Dark Knight Trilogy" explores the origins of the Batman legend and the Dark Knight's emergence as a force for good. In The Dark Knight Batman sets out to get rid of the remaining criminal organisations that threaten Gotham.</a:t>
            </a:r>
            <a:endParaRPr lang="en-US" sz="2000">
              <a:latin typeface="Arial Narrow"/>
              <a:ea typeface="+mn-lt"/>
              <a:cs typeface="+mn-lt"/>
            </a:endParaRPr>
          </a:p>
          <a:p>
            <a:r>
              <a:rPr lang="en-GB" sz="2000">
                <a:latin typeface="Arial Narrow"/>
                <a:ea typeface="+mn-lt"/>
                <a:cs typeface="+mn-lt"/>
              </a:rPr>
              <a:t>The </a:t>
            </a:r>
            <a:r>
              <a:rPr lang="en-GB" sz="2000" i="1">
                <a:latin typeface="Arial Narrow"/>
                <a:ea typeface="+mn-lt"/>
                <a:cs typeface="+mn-lt"/>
              </a:rPr>
              <a:t>Dark Knight</a:t>
            </a:r>
            <a:r>
              <a:rPr lang="en-GB" sz="2000">
                <a:latin typeface="Arial Narrow"/>
                <a:ea typeface="+mn-lt"/>
                <a:cs typeface="+mn-lt"/>
              </a:rPr>
              <a:t> Series is a set of three Christopher Nolan Batman movies. It includes </a:t>
            </a:r>
            <a:r>
              <a:rPr lang="en-GB" sz="2000" i="1">
                <a:latin typeface="Arial Narrow"/>
                <a:ea typeface="+mn-lt"/>
                <a:cs typeface="+mn-lt"/>
              </a:rPr>
              <a:t>Batman Begins (2005),</a:t>
            </a:r>
            <a:r>
              <a:rPr lang="en-GB" sz="2000" baseline="30000">
                <a:latin typeface="Arial Narrow"/>
                <a:ea typeface="+mn-lt"/>
                <a:cs typeface="+mn-lt"/>
              </a:rPr>
              <a:t> </a:t>
            </a:r>
            <a:r>
              <a:rPr lang="en-GB" sz="2000" i="1">
                <a:latin typeface="Arial Narrow"/>
                <a:ea typeface="+mn-lt"/>
                <a:cs typeface="+mn-lt"/>
              </a:rPr>
              <a:t>The Dark Knight (2008), and The Dark Knight Rises (2012).</a:t>
            </a:r>
            <a:r>
              <a:rPr lang="en-GB" sz="2000" baseline="30000">
                <a:latin typeface="Arial Narrow"/>
                <a:ea typeface="+mn-lt"/>
                <a:cs typeface="+mn-lt"/>
              </a:rPr>
              <a:t> </a:t>
            </a:r>
            <a:r>
              <a:rPr lang="en-GB" sz="2000">
                <a:latin typeface="Arial Narrow"/>
                <a:ea typeface="+mn-lt"/>
                <a:cs typeface="+mn-lt"/>
              </a:rPr>
              <a:t>Christian Bale, Michael Caine, Gary Oldman, Morgan Freeman, and Cillian Murphy appeared in all three movies. The Trilogy is considered by many to be one of the best of its kind and takes the super hero genre into a different realm. This is because of the way it blurred the super hero genre into something more serious and with more serious political thinking involved.  'Why so serious?' was the Jokers catch phrase from the film but it also summed up the possible reaction to the film by </a:t>
            </a:r>
            <a:r>
              <a:rPr lang="en-GB" sz="2000" err="1">
                <a:latin typeface="Arial Narrow"/>
                <a:ea typeface="+mn-lt"/>
                <a:cs typeface="+mn-lt"/>
              </a:rPr>
              <a:t>tradiitional</a:t>
            </a:r>
            <a:r>
              <a:rPr lang="en-GB" sz="2000">
                <a:latin typeface="Arial Narrow"/>
                <a:ea typeface="+mn-lt"/>
                <a:cs typeface="+mn-lt"/>
              </a:rPr>
              <a:t> Batman fans. </a:t>
            </a:r>
            <a:endParaRPr lang="en-US" sz="2000">
              <a:latin typeface="Arial Narrow"/>
              <a:ea typeface="+mn-lt"/>
              <a:cs typeface="+mn-lt"/>
            </a:endParaRPr>
          </a:p>
          <a:p>
            <a:endParaRPr lang="en-GB" sz="2000">
              <a:latin typeface="Arial Narrow"/>
              <a:ea typeface="+mn-lt"/>
              <a:cs typeface="+mn-lt"/>
            </a:endParaRPr>
          </a:p>
          <a:p>
            <a:r>
              <a:rPr lang="en-GB" sz="2000">
                <a:latin typeface="Arial Narrow"/>
                <a:ea typeface="+mn-lt"/>
                <a:cs typeface="+mn-lt"/>
              </a:rPr>
              <a:t>All cast and crew members worked on all three movies, except for music composer James Newton Howard who did not work on </a:t>
            </a:r>
            <a:r>
              <a:rPr lang="en-GB" sz="2000" i="1">
                <a:latin typeface="Arial Narrow"/>
                <a:ea typeface="+mn-lt"/>
                <a:cs typeface="+mn-lt"/>
              </a:rPr>
              <a:t>The Dark Knight Rises. Composer </a:t>
            </a:r>
            <a:r>
              <a:rPr lang="en-GB" sz="2000">
                <a:latin typeface="Arial Narrow"/>
                <a:ea typeface="+mn-lt"/>
                <a:cs typeface="+mn-lt"/>
              </a:rPr>
              <a:t>Hans Zimmer worked together with Howard on the first two films and made the soundtrack for the last movie by himself. Katie Holmes played Rachel Dawes in </a:t>
            </a:r>
            <a:r>
              <a:rPr lang="en-GB" sz="2000" i="1">
                <a:latin typeface="Arial Narrow"/>
                <a:ea typeface="+mn-lt"/>
                <a:cs typeface="+mn-lt"/>
              </a:rPr>
              <a:t>Batman </a:t>
            </a:r>
            <a:r>
              <a:rPr lang="en-GB" sz="2000" i="1" err="1">
                <a:latin typeface="Arial Narrow"/>
                <a:ea typeface="+mn-lt"/>
                <a:cs typeface="+mn-lt"/>
              </a:rPr>
              <a:t>Begins</a:t>
            </a:r>
            <a:r>
              <a:rPr lang="en-GB" sz="2000" err="1">
                <a:latin typeface="Arial Narrow"/>
                <a:ea typeface="+mn-lt"/>
                <a:cs typeface="+mn-lt"/>
              </a:rPr>
              <a:t>,but</a:t>
            </a:r>
            <a:r>
              <a:rPr lang="en-GB" sz="2000">
                <a:latin typeface="Arial Narrow"/>
                <a:ea typeface="+mn-lt"/>
                <a:cs typeface="+mn-lt"/>
              </a:rPr>
              <a:t> was replaced by Maggie Gyllenhaal in </a:t>
            </a:r>
            <a:r>
              <a:rPr lang="en-GB" sz="2000" i="1">
                <a:latin typeface="Arial Narrow"/>
                <a:ea typeface="+mn-lt"/>
                <a:cs typeface="+mn-lt"/>
              </a:rPr>
              <a:t>The Dark Knight</a:t>
            </a:r>
            <a:r>
              <a:rPr lang="en-GB" sz="2000">
                <a:latin typeface="Arial Narrow"/>
                <a:ea typeface="+mn-lt"/>
                <a:cs typeface="+mn-lt"/>
              </a:rPr>
              <a:t>. Liam </a:t>
            </a:r>
            <a:r>
              <a:rPr lang="en-GB" sz="2000" err="1">
                <a:latin typeface="Arial Narrow"/>
                <a:ea typeface="+mn-lt"/>
                <a:cs typeface="+mn-lt"/>
              </a:rPr>
              <a:t>Neeson</a:t>
            </a:r>
            <a:r>
              <a:rPr lang="en-GB" sz="2000">
                <a:latin typeface="Arial Narrow"/>
                <a:ea typeface="+mn-lt"/>
                <a:cs typeface="+mn-lt"/>
              </a:rPr>
              <a:t> appeared as Ra's al </a:t>
            </a:r>
            <a:r>
              <a:rPr lang="en-GB" sz="2000" err="1">
                <a:latin typeface="Arial Narrow"/>
                <a:ea typeface="+mn-lt"/>
                <a:cs typeface="+mn-lt"/>
              </a:rPr>
              <a:t>Ghul</a:t>
            </a:r>
            <a:r>
              <a:rPr lang="en-GB" sz="2000">
                <a:latin typeface="Arial Narrow"/>
                <a:ea typeface="+mn-lt"/>
                <a:cs typeface="+mn-lt"/>
              </a:rPr>
              <a:t> in </a:t>
            </a:r>
            <a:r>
              <a:rPr lang="en-GB" sz="2000" i="1">
                <a:latin typeface="Arial Narrow"/>
                <a:ea typeface="+mn-lt"/>
                <a:cs typeface="+mn-lt"/>
              </a:rPr>
              <a:t>Batman Begins</a:t>
            </a:r>
            <a:r>
              <a:rPr lang="en-GB" sz="2000">
                <a:latin typeface="Arial Narrow"/>
                <a:ea typeface="+mn-lt"/>
                <a:cs typeface="+mn-lt"/>
              </a:rPr>
              <a:t> and in </a:t>
            </a:r>
            <a:r>
              <a:rPr lang="en-GB" sz="2000" i="1">
                <a:latin typeface="Arial Narrow"/>
                <a:ea typeface="+mn-lt"/>
                <a:cs typeface="+mn-lt"/>
              </a:rPr>
              <a:t>The Dark Knight Rises</a:t>
            </a:r>
            <a:r>
              <a:rPr lang="en-GB" sz="2000">
                <a:latin typeface="Arial Narrow"/>
                <a:ea typeface="+mn-lt"/>
                <a:cs typeface="+mn-lt"/>
              </a:rPr>
              <a:t>.</a:t>
            </a:r>
            <a:endParaRPr lang="en-US" sz="2000">
              <a:latin typeface="Arial Narrow"/>
              <a:ea typeface="+mn-lt"/>
              <a:cs typeface="+mn-lt"/>
            </a:endParaRPr>
          </a:p>
          <a:p>
            <a:pPr algn="l"/>
            <a:endParaRPr lang="en-US">
              <a:cs typeface="Calibri"/>
            </a:endParaRPr>
          </a:p>
        </p:txBody>
      </p:sp>
      <p:pic>
        <p:nvPicPr>
          <p:cNvPr id="3" name="Picture 3">
            <a:extLst>
              <a:ext uri="{FF2B5EF4-FFF2-40B4-BE49-F238E27FC236}">
                <a16:creationId xmlns:a16="http://schemas.microsoft.com/office/drawing/2014/main" id="{05E50012-D5E9-43D3-96B9-E4E7F74BAB7A}"/>
              </a:ext>
            </a:extLst>
          </p:cNvPr>
          <p:cNvPicPr>
            <a:picLocks noChangeAspect="1"/>
          </p:cNvPicPr>
          <p:nvPr/>
        </p:nvPicPr>
        <p:blipFill>
          <a:blip r:embed="rId2"/>
          <a:stretch>
            <a:fillRect/>
          </a:stretch>
        </p:blipFill>
        <p:spPr>
          <a:xfrm>
            <a:off x="9296401" y="1398494"/>
            <a:ext cx="2743200" cy="4061011"/>
          </a:xfrm>
          <a:prstGeom prst="rect">
            <a:avLst/>
          </a:prstGeom>
        </p:spPr>
      </p:pic>
    </p:spTree>
    <p:extLst>
      <p:ext uri="{BB962C8B-B14F-4D97-AF65-F5344CB8AC3E}">
        <p14:creationId xmlns:p14="http://schemas.microsoft.com/office/powerpoint/2010/main" val="4050913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E3EF96-3988-47E4-B294-023C53481B47}"/>
              </a:ext>
            </a:extLst>
          </p:cNvPr>
          <p:cNvSpPr txBox="1"/>
          <p:nvPr/>
        </p:nvSpPr>
        <p:spPr>
          <a:xfrm>
            <a:off x="209911" y="310552"/>
            <a:ext cx="8522897" cy="77251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rial Narrow"/>
                <a:ea typeface="+mn-lt"/>
                <a:cs typeface="+mn-lt"/>
              </a:rPr>
              <a:t>Format &amp; Purpose of The Dark Knight</a:t>
            </a:r>
            <a:endParaRPr lang="en-US">
              <a:latin typeface="Arial Narrow"/>
              <a:ea typeface="+mn-lt"/>
              <a:cs typeface="+mn-lt"/>
            </a:endParaRPr>
          </a:p>
          <a:p>
            <a:r>
              <a:rPr lang="en-GB">
                <a:latin typeface="Arial Narrow"/>
                <a:ea typeface="+mn-lt"/>
                <a:cs typeface="+mn-lt"/>
              </a:rPr>
              <a:t>The Dark Knight is a 2008  film directed, co-produced, and co-written by Christopher Nolan. Based on the DC Comics character Batman, the film is the second part of  The Dark Knight Trilogy and a sequel to 2005's Batman Begins. It was made by Warner Brothers studio and cost 180 million dollars budget  and took 1.005 billion dollars at the box office.  It was a huge success and  The Dark Knight is sometimes described as one of the greatest superhero films.</a:t>
            </a:r>
            <a:endParaRPr lang="en-US">
              <a:latin typeface="Arial Narrow"/>
              <a:ea typeface="+mn-lt"/>
              <a:cs typeface="+mn-lt"/>
            </a:endParaRPr>
          </a:p>
          <a:p>
            <a:r>
              <a:rPr lang="en-GB">
                <a:latin typeface="Arial Narrow"/>
                <a:ea typeface="+mn-lt"/>
                <a:cs typeface="+mn-lt"/>
              </a:rPr>
              <a:t>On the  review website Rotten Tomatoes, The Dark Knight has an approval rating of 94%, based on 334 reviews, with an </a:t>
            </a:r>
            <a:r>
              <a:rPr lang="en-GB" u="sng">
                <a:latin typeface="Arial Narrow"/>
                <a:ea typeface="+mn-lt"/>
                <a:cs typeface="+mn-lt"/>
                <a:hlinkClick r:id="rId2"/>
              </a:rPr>
              <a:t>average</a:t>
            </a:r>
            <a:r>
              <a:rPr lang="en-GB">
                <a:latin typeface="Arial Narrow"/>
                <a:ea typeface="+mn-lt"/>
                <a:cs typeface="+mn-lt"/>
              </a:rPr>
              <a:t> score of 8.58/10. The site's critical consensus reads, "Dark, complex and unforgettable, The Dark Knight succeeds not just as an entertaining comic book film but as a philosophical crime drama too.</a:t>
            </a:r>
            <a:endParaRPr lang="en-US">
              <a:latin typeface="Arial Narrow"/>
              <a:ea typeface="+mn-lt"/>
              <a:cs typeface="+mn-lt"/>
            </a:endParaRPr>
          </a:p>
          <a:p>
            <a:r>
              <a:rPr lang="en-GB">
                <a:latin typeface="Arial Narrow"/>
                <a:ea typeface="+mn-lt"/>
                <a:cs typeface="+mn-lt"/>
              </a:rPr>
              <a:t>The films  running time is 152 minutes   </a:t>
            </a:r>
            <a:endParaRPr lang="en-US">
              <a:latin typeface="Arial Narrow"/>
              <a:ea typeface="+mn-lt"/>
              <a:cs typeface="+mn-lt"/>
            </a:endParaRPr>
          </a:p>
          <a:p>
            <a:r>
              <a:rPr lang="en-GB">
                <a:latin typeface="Arial Narrow"/>
                <a:ea typeface="+mn-lt"/>
                <a:cs typeface="+mn-lt"/>
              </a:rPr>
              <a:t>  It is about Batman (Christian Bale) trying to protect Gotham City from a criminal called the Joker (Heath Ledger) Batman is working with the state in the for of District Attorney Harvey Dent (Aaron Eckhart) an Lieutenant Gordon (Gary Oldman).  </a:t>
            </a:r>
            <a:endParaRPr lang="en-US">
              <a:latin typeface="Arial Narrow"/>
              <a:ea typeface="+mn-lt"/>
              <a:cs typeface="+mn-lt"/>
            </a:endParaRPr>
          </a:p>
          <a:p>
            <a:r>
              <a:rPr lang="en-GB">
                <a:latin typeface="Arial Narrow"/>
                <a:ea typeface="+mn-lt"/>
                <a:cs typeface="+mn-lt"/>
              </a:rPr>
              <a:t>The Joker causes chaos across the city and Batman is torn between being a hero and being a vigilante.</a:t>
            </a:r>
          </a:p>
          <a:p>
            <a:r>
              <a:rPr lang="en-GB">
                <a:latin typeface="Arial Narrow"/>
                <a:ea typeface="+mn-lt"/>
                <a:cs typeface="+mn-lt"/>
              </a:rPr>
              <a:t>The </a:t>
            </a:r>
            <a:r>
              <a:rPr lang="en-GB" b="1">
                <a:latin typeface="Arial Narrow"/>
                <a:ea typeface="+mn-lt"/>
                <a:cs typeface="+mn-lt"/>
              </a:rPr>
              <a:t>target audience</a:t>
            </a:r>
            <a:r>
              <a:rPr lang="en-GB">
                <a:latin typeface="Arial Narrow"/>
                <a:ea typeface="+mn-lt"/>
                <a:cs typeface="+mn-lt"/>
              </a:rPr>
              <a:t> is mainstream aged 12 - 35 we know this because the film has a 12A classification. It will predominantly be aimed at the type of </a:t>
            </a:r>
            <a:r>
              <a:rPr lang="en-GB" b="1">
                <a:latin typeface="Arial Narrow"/>
                <a:ea typeface="+mn-lt"/>
                <a:cs typeface="+mn-lt"/>
              </a:rPr>
              <a:t>audience</a:t>
            </a:r>
            <a:r>
              <a:rPr lang="en-GB">
                <a:latin typeface="Arial Narrow"/>
                <a:ea typeface="+mn-lt"/>
                <a:cs typeface="+mn-lt"/>
              </a:rPr>
              <a:t> that will enjoy reading comics and most likely have seen the previous Batman movies.  The quality of the cast and production team would also attract more serious movie goers too. It is a mainstream movie but had some subversive and niche style to it.  For example the depiction of the Joker, his make-up and costume were styled on punk and alternative street culture characters not the original Marvel comic drawings.</a:t>
            </a:r>
          </a:p>
          <a:p>
            <a:endParaRPr lang="en-GB" sz="2000">
              <a:ea typeface="+mn-lt"/>
              <a:cs typeface="+mn-lt"/>
            </a:endParaRPr>
          </a:p>
          <a:p>
            <a:endParaRPr lang="en-GB" sz="2000">
              <a:ea typeface="+mn-lt"/>
              <a:cs typeface="+mn-lt"/>
            </a:endParaRPr>
          </a:p>
          <a:p>
            <a:pPr algn="l"/>
            <a:endParaRPr lang="en-GB" sz="2000" i="1">
              <a:latin typeface="Arial Narrow"/>
              <a:cs typeface="Calibri"/>
            </a:endParaRPr>
          </a:p>
          <a:p>
            <a:endParaRPr lang="en-GB" sz="2000" i="1">
              <a:latin typeface="Arial Narrow"/>
              <a:cs typeface="Calibri"/>
            </a:endParaRPr>
          </a:p>
          <a:p>
            <a:endParaRPr lang="en-US" sz="2000" i="1">
              <a:latin typeface="Arial Narrow"/>
              <a:cs typeface="Calibri"/>
            </a:endParaRPr>
          </a:p>
        </p:txBody>
      </p:sp>
      <p:pic>
        <p:nvPicPr>
          <p:cNvPr id="3" name="Picture 3" descr="A screen shot of a person&#10;&#10;Description generated with high confidence">
            <a:extLst>
              <a:ext uri="{FF2B5EF4-FFF2-40B4-BE49-F238E27FC236}">
                <a16:creationId xmlns:a16="http://schemas.microsoft.com/office/drawing/2014/main" id="{40EAAB05-A56A-4CFE-8F50-9E38EDE72472}"/>
              </a:ext>
            </a:extLst>
          </p:cNvPr>
          <p:cNvPicPr>
            <a:picLocks noChangeAspect="1"/>
          </p:cNvPicPr>
          <p:nvPr/>
        </p:nvPicPr>
        <p:blipFill>
          <a:blip r:embed="rId3"/>
          <a:stretch>
            <a:fillRect/>
          </a:stretch>
        </p:blipFill>
        <p:spPr>
          <a:xfrm>
            <a:off x="9051985" y="432758"/>
            <a:ext cx="2743200" cy="2743200"/>
          </a:xfrm>
          <a:prstGeom prst="rect">
            <a:avLst/>
          </a:prstGeom>
        </p:spPr>
      </p:pic>
      <p:pic>
        <p:nvPicPr>
          <p:cNvPr id="5" name="Picture 5" descr="A picture containing building, sitting, monitor, television&#10;&#10;Description generated with very high confidence">
            <a:extLst>
              <a:ext uri="{FF2B5EF4-FFF2-40B4-BE49-F238E27FC236}">
                <a16:creationId xmlns:a16="http://schemas.microsoft.com/office/drawing/2014/main" id="{FCC4FC54-43FA-487E-9F08-3048DF01E188}"/>
              </a:ext>
            </a:extLst>
          </p:cNvPr>
          <p:cNvPicPr>
            <a:picLocks noChangeAspect="1"/>
          </p:cNvPicPr>
          <p:nvPr/>
        </p:nvPicPr>
        <p:blipFill>
          <a:blip r:embed="rId4"/>
          <a:stretch>
            <a:fillRect/>
          </a:stretch>
        </p:blipFill>
        <p:spPr>
          <a:xfrm>
            <a:off x="9547285" y="3509064"/>
            <a:ext cx="1752600" cy="2600325"/>
          </a:xfrm>
          <a:prstGeom prst="rect">
            <a:avLst/>
          </a:prstGeom>
        </p:spPr>
      </p:pic>
    </p:spTree>
    <p:extLst>
      <p:ext uri="{BB962C8B-B14F-4D97-AF65-F5344CB8AC3E}">
        <p14:creationId xmlns:p14="http://schemas.microsoft.com/office/powerpoint/2010/main" val="318473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EB522-5608-40FD-A0A0-197521ACD0B7}"/>
              </a:ext>
            </a:extLst>
          </p:cNvPr>
          <p:cNvSpPr txBox="1"/>
          <p:nvPr/>
        </p:nvSpPr>
        <p:spPr>
          <a:xfrm>
            <a:off x="224288" y="-5750"/>
            <a:ext cx="8637916" cy="88024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latin typeface="Arial Narrow"/>
                <a:ea typeface="+mn-lt"/>
                <a:cs typeface="+mn-lt"/>
              </a:rPr>
              <a:t>Genre &amp; Mise-en-scene</a:t>
            </a:r>
            <a:endParaRPr lang="en-US" sz="2000">
              <a:latin typeface="Arial Narrow"/>
              <a:ea typeface="+mn-lt"/>
              <a:cs typeface="+mn-lt"/>
            </a:endParaRPr>
          </a:p>
          <a:p>
            <a:r>
              <a:rPr lang="en-GB" sz="2000">
                <a:latin typeface="Arial Narrow"/>
                <a:ea typeface="+mn-lt"/>
                <a:cs typeface="+mn-lt"/>
              </a:rPr>
              <a:t>I think the genre of  The Dark Knight is Super hero or comic book because the film is based on a series of comic book characters such as Batman and The joker but you could also argue that it is an action adventure, there is a lot of action and car chases and suspense.  There is also a deeper more </a:t>
            </a:r>
            <a:r>
              <a:rPr lang="en-GB" sz="2000" err="1">
                <a:latin typeface="Arial Narrow"/>
                <a:ea typeface="+mn-lt"/>
                <a:cs typeface="+mn-lt"/>
              </a:rPr>
              <a:t>philosphical</a:t>
            </a:r>
            <a:r>
              <a:rPr lang="en-GB" sz="2000">
                <a:latin typeface="Arial Narrow"/>
                <a:ea typeface="+mn-lt"/>
                <a:cs typeface="+mn-lt"/>
              </a:rPr>
              <a:t> side to the film a which you can see as the motivation of the characters and the use of good and evil. </a:t>
            </a:r>
          </a:p>
          <a:p>
            <a:r>
              <a:rPr lang="en-GB" sz="2000">
                <a:latin typeface="Arial Narrow"/>
              </a:rPr>
              <a:t>As an action/adventure film it has plenty of fighting and exciting locations, a city that needs saving and some damsels in distress that need saving by the macho hero when the insane clown throws them through a window of a  sky scraper.  Although the Dark Knight has a very grown up message it also uses the whole idea of a comic book hero that appeals to the audience. </a:t>
            </a:r>
          </a:p>
          <a:p>
            <a:r>
              <a:rPr lang="en-GB" sz="2000">
                <a:latin typeface="Arial Narrow"/>
              </a:rPr>
              <a:t>There is still the hero or good guy dressing up in a cape and a mask which is a very recognizable character and also means the film does not have to waste much time in drawing the main characters.  perhaps that is why the film can ignore the first stage of narrative film theory and not establish the equilibrium first.  we know the characters, we know the setting and we know the basic premise is to save Gotham from the bad guys.</a:t>
            </a:r>
            <a:endParaRPr lang="en-GB" sz="2000">
              <a:latin typeface="Arial Narrow"/>
              <a:cs typeface="Calibri"/>
            </a:endParaRPr>
          </a:p>
          <a:p>
            <a:r>
              <a:rPr lang="en-GB" sz="2000">
                <a:latin typeface="Arial Narrow"/>
                <a:ea typeface="+mn-lt"/>
                <a:cs typeface="+mn-lt"/>
              </a:rPr>
              <a:t>Whether it is comic book or action/adventure we recognise the inner US city setting.  </a:t>
            </a:r>
          </a:p>
          <a:p>
            <a:endParaRPr lang="en-GB" sz="2000">
              <a:latin typeface="Arial Narrow"/>
              <a:ea typeface="+mn-lt"/>
              <a:cs typeface="+mn-lt"/>
            </a:endParaRPr>
          </a:p>
          <a:p>
            <a:r>
              <a:rPr lang="en-GB" sz="2000">
                <a:latin typeface="Arial Narrow"/>
                <a:ea typeface="+mn-lt"/>
                <a:cs typeface="+mn-lt"/>
              </a:rPr>
              <a:t>The dark criminal underside of the city is shown in contrast to the glitzy parties and bright lights and wealthy people. Binary opposites at work through not just the characters but the setting as well. The camera work and expensive effects mean the audience are getting the entertainment value they pay to go the cinema to see.  </a:t>
            </a:r>
          </a:p>
          <a:p>
            <a:endParaRPr lang="en-GB" i="1">
              <a:ea typeface="+mn-lt"/>
              <a:cs typeface="+mn-lt"/>
            </a:endParaRPr>
          </a:p>
          <a:p>
            <a:endParaRPr lang="en-GB" i="1">
              <a:ea typeface="+mn-lt"/>
              <a:cs typeface="+mn-lt"/>
            </a:endParaRPr>
          </a:p>
          <a:p>
            <a:endParaRPr lang="en-US">
              <a:ea typeface="+mn-lt"/>
              <a:cs typeface="+mn-lt"/>
            </a:endParaRPr>
          </a:p>
          <a:p>
            <a:endParaRPr lang="en-US">
              <a:ea typeface="+mn-lt"/>
              <a:cs typeface="+mn-lt"/>
            </a:endParaRPr>
          </a:p>
          <a:p>
            <a:endParaRPr lang="en-GB" i="1">
              <a:cs typeface="Calibri" panose="020F0502020204030204"/>
            </a:endParaRPr>
          </a:p>
          <a:p>
            <a:endParaRPr lang="en-US"/>
          </a:p>
          <a:p>
            <a:pPr algn="l"/>
            <a:r>
              <a:rPr lang="en-US"/>
              <a:t>t</a:t>
            </a:r>
            <a:endParaRPr lang="en-US">
              <a:cs typeface="Calibri"/>
            </a:endParaRPr>
          </a:p>
        </p:txBody>
      </p:sp>
      <p:pic>
        <p:nvPicPr>
          <p:cNvPr id="3" name="Picture 3" descr="A building lit up at night&#10;&#10;Description generated with high confidence">
            <a:extLst>
              <a:ext uri="{FF2B5EF4-FFF2-40B4-BE49-F238E27FC236}">
                <a16:creationId xmlns:a16="http://schemas.microsoft.com/office/drawing/2014/main" id="{0A9CF7F3-81F2-4D1C-81D5-A39D96EB6F8E}"/>
              </a:ext>
            </a:extLst>
          </p:cNvPr>
          <p:cNvPicPr>
            <a:picLocks noChangeAspect="1"/>
          </p:cNvPicPr>
          <p:nvPr/>
        </p:nvPicPr>
        <p:blipFill>
          <a:blip r:embed="rId3"/>
          <a:stretch>
            <a:fillRect/>
          </a:stretch>
        </p:blipFill>
        <p:spPr>
          <a:xfrm>
            <a:off x="8692551" y="826989"/>
            <a:ext cx="3505200" cy="1465909"/>
          </a:xfrm>
          <a:prstGeom prst="rect">
            <a:avLst/>
          </a:prstGeom>
        </p:spPr>
      </p:pic>
      <p:pic>
        <p:nvPicPr>
          <p:cNvPr id="5" name="Picture 5" descr="A person standing in front of a window&#10;&#10;Description generated with high confidence">
            <a:extLst>
              <a:ext uri="{FF2B5EF4-FFF2-40B4-BE49-F238E27FC236}">
                <a16:creationId xmlns:a16="http://schemas.microsoft.com/office/drawing/2014/main" id="{C77EB300-58F3-4D03-A6D9-C3952D509E32}"/>
              </a:ext>
            </a:extLst>
          </p:cNvPr>
          <p:cNvPicPr>
            <a:picLocks noChangeAspect="1"/>
          </p:cNvPicPr>
          <p:nvPr/>
        </p:nvPicPr>
        <p:blipFill>
          <a:blip r:embed="rId4"/>
          <a:stretch>
            <a:fillRect/>
          </a:stretch>
        </p:blipFill>
        <p:spPr>
          <a:xfrm>
            <a:off x="8692551" y="2873824"/>
            <a:ext cx="3203274" cy="2476200"/>
          </a:xfrm>
          <a:prstGeom prst="rect">
            <a:avLst/>
          </a:prstGeom>
        </p:spPr>
      </p:pic>
    </p:spTree>
    <p:extLst>
      <p:ext uri="{BB962C8B-B14F-4D97-AF65-F5344CB8AC3E}">
        <p14:creationId xmlns:p14="http://schemas.microsoft.com/office/powerpoint/2010/main" val="4209968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5E6B5A-2232-41BC-9AA6-4EB8CA22DC67}"/>
              </a:ext>
            </a:extLst>
          </p:cNvPr>
          <p:cNvSpPr txBox="1"/>
          <p:nvPr/>
        </p:nvSpPr>
        <p:spPr>
          <a:xfrm>
            <a:off x="152400" y="224288"/>
            <a:ext cx="820659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a:latin typeface="Arial Narrow"/>
              </a:rPr>
              <a:t>Effects that look good on the big screen attract people into cinemas and it can appeal to different audience types, those that go for the action and excitement of the dramatic scenery and action and those that are more interested in the symbolism and hidden subtext of the film and want more</a:t>
            </a:r>
            <a:endParaRPr lang="en-US">
              <a:latin typeface="Arial Narrow"/>
            </a:endParaRPr>
          </a:p>
          <a:p>
            <a:r>
              <a:rPr lang="en-GB" i="1">
                <a:latin typeface="Arial Narrow"/>
              </a:rPr>
              <a:t>than a super hero film. </a:t>
            </a:r>
          </a:p>
          <a:p>
            <a:endParaRPr lang="en-GB" i="1">
              <a:latin typeface="Arial Narrow"/>
            </a:endParaRPr>
          </a:p>
          <a:p>
            <a:r>
              <a:rPr lang="en-GB" i="1">
                <a:latin typeface="Arial Narrow"/>
              </a:rPr>
              <a:t>The Spider Man movies part 1 and 2 were another much earlier Blockbuster type hit and also a sequel like The Dark Knight.  </a:t>
            </a:r>
            <a:r>
              <a:rPr lang="en-GB">
                <a:latin typeface="Arial Narrow"/>
              </a:rPr>
              <a:t>The 2004 Spidey sequel was also the second highest-grossing movie of the year,  Peter Parker fights against Doc Ock and faces complications as he tries to balance his personal life with crime-fighting.</a:t>
            </a:r>
            <a:r>
              <a:rPr lang="en-US">
                <a:latin typeface="Arial Narrow"/>
              </a:rPr>
              <a:t>​</a:t>
            </a:r>
            <a:endParaRPr lang="en-GB" i="1">
              <a:latin typeface="Arial Narrow"/>
              <a:cs typeface="Calibri" panose="020F0502020204030204"/>
            </a:endParaRPr>
          </a:p>
          <a:p>
            <a:endParaRPr lang="en-US">
              <a:latin typeface="Arial Narrow"/>
            </a:endParaRPr>
          </a:p>
          <a:p>
            <a:r>
              <a:rPr lang="en-GB" i="1">
                <a:latin typeface="Arial Narrow"/>
              </a:rPr>
              <a:t>Spider-Man 2</a:t>
            </a:r>
            <a:r>
              <a:rPr lang="en-GB">
                <a:latin typeface="Arial Narrow"/>
              </a:rPr>
              <a:t> won an Oscar for Best Achievement in Visual Effects, following in the footsteps of its comic book counterparts. Its predecessor </a:t>
            </a:r>
            <a:r>
              <a:rPr lang="en-GB" i="1">
                <a:latin typeface="Arial Narrow"/>
              </a:rPr>
              <a:t>Spider-Man</a:t>
            </a:r>
            <a:r>
              <a:rPr lang="en-GB">
                <a:latin typeface="Arial Narrow"/>
              </a:rPr>
              <a:t> had been nominated in 2002, along with 1992’s </a:t>
            </a:r>
            <a:r>
              <a:rPr lang="en-GB" i="1">
                <a:latin typeface="Arial Narrow"/>
              </a:rPr>
              <a:t>Batman Returns</a:t>
            </a:r>
            <a:r>
              <a:rPr lang="en-GB">
                <a:latin typeface="Arial Narrow"/>
              </a:rPr>
              <a:t> and 1994’s </a:t>
            </a:r>
            <a:r>
              <a:rPr lang="en-GB" i="1">
                <a:latin typeface="Arial Narrow"/>
              </a:rPr>
              <a:t>The Mask</a:t>
            </a:r>
            <a:r>
              <a:rPr lang="en-GB">
                <a:latin typeface="Arial Narrow"/>
              </a:rPr>
              <a:t>, but </a:t>
            </a:r>
            <a:r>
              <a:rPr lang="en-GB" i="1">
                <a:latin typeface="Arial Narrow"/>
              </a:rPr>
              <a:t>Spider-Man 2</a:t>
            </a:r>
            <a:r>
              <a:rPr lang="en-GB">
                <a:latin typeface="Arial Narrow"/>
              </a:rPr>
              <a:t> showed comic book films could do well too, as it was also nominated for Best Sound Mixing and Best Sound Editing.​</a:t>
            </a:r>
          </a:p>
          <a:p>
            <a:endParaRPr lang="en-GB">
              <a:latin typeface="Arial Narrow"/>
              <a:cs typeface="Calibri"/>
            </a:endParaRPr>
          </a:p>
          <a:p>
            <a:r>
              <a:rPr lang="en-GB">
                <a:latin typeface="Arial Narrow"/>
                <a:cs typeface="Calibri"/>
              </a:rPr>
              <a:t>Currently in 2019 Todd Phillips Joker is turning the genre on its head again by creating</a:t>
            </a:r>
            <a:r>
              <a:rPr lang="en-GB">
                <a:latin typeface="Arial Narrow"/>
                <a:ea typeface="+mn-lt"/>
                <a:cs typeface="+mn-lt"/>
              </a:rPr>
              <a:t> a film that  this isn’t your typical comic-book movie; in fact, it’s unlike anything the genre has produced before. </a:t>
            </a:r>
            <a:r>
              <a:rPr lang="en-GB" i="1">
                <a:latin typeface="Arial Narrow"/>
                <a:ea typeface="+mn-lt"/>
                <a:cs typeface="+mn-lt"/>
              </a:rPr>
              <a:t>Joker</a:t>
            </a:r>
            <a:r>
              <a:rPr lang="en-GB">
                <a:latin typeface="Arial Narrow"/>
                <a:ea typeface="+mn-lt"/>
                <a:cs typeface="+mn-lt"/>
              </a:rPr>
              <a:t> is a gritty character study of a society damaged  man, more like  early Martin Scorsese movies.  The three very different Joker portrayals by Jack Nicholson, Heath Ledger and Joaquin Pheonix are all very different and are a reflection of society and politics and the era  in which the films  were made. </a:t>
            </a:r>
            <a:endParaRPr lang="en-GB" i="1">
              <a:latin typeface="Arial Narrow"/>
              <a:cs typeface="Calibri"/>
            </a:endParaRPr>
          </a:p>
          <a:p>
            <a:endParaRPr lang="en-GB">
              <a:cs typeface="Calibri"/>
            </a:endParaRPr>
          </a:p>
        </p:txBody>
      </p:sp>
      <p:pic>
        <p:nvPicPr>
          <p:cNvPr id="3" name="Picture 3" descr="A picture containing building, outdoor, woman, man&#10;&#10;Description generated with very high confidence">
            <a:extLst>
              <a:ext uri="{FF2B5EF4-FFF2-40B4-BE49-F238E27FC236}">
                <a16:creationId xmlns:a16="http://schemas.microsoft.com/office/drawing/2014/main" id="{7B765819-F186-40DC-86BF-461D7EB35600}"/>
              </a:ext>
            </a:extLst>
          </p:cNvPr>
          <p:cNvPicPr>
            <a:picLocks noChangeAspect="1"/>
          </p:cNvPicPr>
          <p:nvPr/>
        </p:nvPicPr>
        <p:blipFill>
          <a:blip r:embed="rId2"/>
          <a:stretch>
            <a:fillRect/>
          </a:stretch>
        </p:blipFill>
        <p:spPr>
          <a:xfrm>
            <a:off x="8419381" y="168933"/>
            <a:ext cx="3548332" cy="1488057"/>
          </a:xfrm>
          <a:prstGeom prst="rect">
            <a:avLst/>
          </a:prstGeom>
        </p:spPr>
      </p:pic>
      <p:pic>
        <p:nvPicPr>
          <p:cNvPr id="7" name="Picture 7" descr="A picture containing outdoor, woman, holding, riding&#10;&#10;Description generated with very high confidence">
            <a:extLst>
              <a:ext uri="{FF2B5EF4-FFF2-40B4-BE49-F238E27FC236}">
                <a16:creationId xmlns:a16="http://schemas.microsoft.com/office/drawing/2014/main" id="{1853CF08-0E1D-40EC-A740-C06CA24AC794}"/>
              </a:ext>
            </a:extLst>
          </p:cNvPr>
          <p:cNvPicPr>
            <a:picLocks noChangeAspect="1"/>
          </p:cNvPicPr>
          <p:nvPr/>
        </p:nvPicPr>
        <p:blipFill>
          <a:blip r:embed="rId3"/>
          <a:stretch>
            <a:fillRect/>
          </a:stretch>
        </p:blipFill>
        <p:spPr>
          <a:xfrm>
            <a:off x="9331354" y="2009505"/>
            <a:ext cx="1221177" cy="2019480"/>
          </a:xfrm>
          <a:prstGeom prst="rect">
            <a:avLst/>
          </a:prstGeom>
        </p:spPr>
      </p:pic>
      <p:sp>
        <p:nvSpPr>
          <p:cNvPr id="9" name="TextBox 8">
            <a:extLst>
              <a:ext uri="{FF2B5EF4-FFF2-40B4-BE49-F238E27FC236}">
                <a16:creationId xmlns:a16="http://schemas.microsoft.com/office/drawing/2014/main" id="{F1C20AEE-CCEB-4665-9A04-1521C7BDC8CB}"/>
              </a:ext>
            </a:extLst>
          </p:cNvPr>
          <p:cNvSpPr txBox="1"/>
          <p:nvPr/>
        </p:nvSpPr>
        <p:spPr>
          <a:xfrm>
            <a:off x="-3772619" y="5126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4" name="Picture 4" descr="A person wearing a suit and tie&#10;&#10;Description generated with very high confidence">
            <a:extLst>
              <a:ext uri="{FF2B5EF4-FFF2-40B4-BE49-F238E27FC236}">
                <a16:creationId xmlns:a16="http://schemas.microsoft.com/office/drawing/2014/main" id="{3A571901-368E-4F7E-903E-B0550A55946D}"/>
              </a:ext>
            </a:extLst>
          </p:cNvPr>
          <p:cNvPicPr>
            <a:picLocks noChangeAspect="1"/>
          </p:cNvPicPr>
          <p:nvPr/>
        </p:nvPicPr>
        <p:blipFill>
          <a:blip r:embed="rId4"/>
          <a:stretch>
            <a:fillRect/>
          </a:stretch>
        </p:blipFill>
        <p:spPr>
          <a:xfrm>
            <a:off x="8491268" y="4553809"/>
            <a:ext cx="3562709" cy="2006081"/>
          </a:xfrm>
          <a:prstGeom prst="rect">
            <a:avLst/>
          </a:prstGeom>
        </p:spPr>
      </p:pic>
    </p:spTree>
    <p:extLst>
      <p:ext uri="{BB962C8B-B14F-4D97-AF65-F5344CB8AC3E}">
        <p14:creationId xmlns:p14="http://schemas.microsoft.com/office/powerpoint/2010/main" val="2037028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7CBD53-CC68-4DB7-8755-8AEC2C795B60}"/>
              </a:ext>
            </a:extLst>
          </p:cNvPr>
          <p:cNvSpPr txBox="1"/>
          <p:nvPr/>
        </p:nvSpPr>
        <p:spPr>
          <a:xfrm>
            <a:off x="396816" y="468702"/>
            <a:ext cx="5561161"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cs typeface="Calibri"/>
              </a:rPr>
              <a:t>List  of the key iconography of super </a:t>
            </a:r>
            <a:r>
              <a:rPr lang="en-US" b="1" u="sng" err="1">
                <a:cs typeface="Calibri"/>
              </a:rPr>
              <a:t>heros</a:t>
            </a:r>
            <a:r>
              <a:rPr lang="en-US" b="1" u="sng">
                <a:cs typeface="Calibri"/>
              </a:rPr>
              <a:t> </a:t>
            </a:r>
          </a:p>
          <a:p>
            <a:endParaRPr lang="en-US" b="1" u="sng">
              <a:latin typeface="Arial Narrow"/>
              <a:cs typeface="Calibri"/>
            </a:endParaRPr>
          </a:p>
          <a:p>
            <a:pPr marL="285750" indent="-285750">
              <a:buFont typeface="Arial"/>
              <a:buChar char="•"/>
            </a:pPr>
            <a:r>
              <a:rPr lang="en-US">
                <a:latin typeface="Arial Narrow" panose="020B0606020202030204" pitchFamily="34" charset="0"/>
                <a:cs typeface="Calibri"/>
              </a:rPr>
              <a:t>Extraordinary powers </a:t>
            </a:r>
            <a:r>
              <a:rPr lang="en-US" err="1">
                <a:latin typeface="Arial Narrow" panose="020B0606020202030204" pitchFamily="34" charset="0"/>
                <a:cs typeface="Calibri"/>
              </a:rPr>
              <a:t>eg</a:t>
            </a:r>
            <a:r>
              <a:rPr lang="en-US">
                <a:latin typeface="Arial Narrow" panose="020B0606020202030204" pitchFamily="34" charset="0"/>
                <a:cs typeface="Calibri"/>
              </a:rPr>
              <a:t> Flying, super strength, ability to do something others cant</a:t>
            </a:r>
          </a:p>
          <a:p>
            <a:pPr marL="285750" indent="-285750">
              <a:buFont typeface="Arial"/>
              <a:buChar char="•"/>
            </a:pPr>
            <a:r>
              <a:rPr lang="en-US">
                <a:latin typeface="Arial Narrow" panose="020B0606020202030204" pitchFamily="34" charset="0"/>
                <a:cs typeface="Calibri"/>
              </a:rPr>
              <a:t>A moral code </a:t>
            </a:r>
          </a:p>
          <a:p>
            <a:pPr marL="285750" indent="-285750">
              <a:buFont typeface="Arial"/>
              <a:buChar char="•"/>
            </a:pPr>
            <a:r>
              <a:rPr lang="en-US">
                <a:latin typeface="Arial Narrow" panose="020B0606020202030204" pitchFamily="34" charset="0"/>
                <a:cs typeface="Calibri"/>
              </a:rPr>
              <a:t>A Secret Identity</a:t>
            </a:r>
          </a:p>
          <a:p>
            <a:pPr marL="285750" indent="-285750">
              <a:buFont typeface="Arial"/>
              <a:buChar char="•"/>
            </a:pPr>
            <a:r>
              <a:rPr lang="en-US">
                <a:latin typeface="Arial Narrow" panose="020B0606020202030204" pitchFamily="34" charset="0"/>
                <a:cs typeface="Calibri"/>
              </a:rPr>
              <a:t>Supporting characters</a:t>
            </a:r>
          </a:p>
          <a:p>
            <a:pPr marL="285750" indent="-285750">
              <a:buFont typeface="Arial"/>
              <a:buChar char="•"/>
            </a:pPr>
            <a:r>
              <a:rPr lang="en-US">
                <a:latin typeface="Arial Narrow" panose="020B0606020202030204" pitchFamily="34" charset="0"/>
                <a:cs typeface="Calibri"/>
              </a:rPr>
              <a:t>Motif  </a:t>
            </a:r>
            <a:r>
              <a:rPr lang="en-US" err="1">
                <a:latin typeface="Arial Narrow" panose="020B0606020202030204" pitchFamily="34" charset="0"/>
                <a:cs typeface="Calibri"/>
              </a:rPr>
              <a:t>eg</a:t>
            </a:r>
            <a:r>
              <a:rPr lang="en-US">
                <a:latin typeface="Arial Narrow" panose="020B0606020202030204" pitchFamily="34" charset="0"/>
                <a:cs typeface="Calibri"/>
              </a:rPr>
              <a:t> </a:t>
            </a:r>
            <a:r>
              <a:rPr lang="en-US" err="1">
                <a:latin typeface="Arial Narrow" panose="020B0606020202030204" pitchFamily="34" charset="0"/>
                <a:cs typeface="Calibri"/>
              </a:rPr>
              <a:t>Supermans</a:t>
            </a:r>
            <a:r>
              <a:rPr lang="en-US">
                <a:latin typeface="Arial Narrow" panose="020B0606020202030204" pitchFamily="34" charset="0"/>
                <a:cs typeface="Calibri"/>
              </a:rPr>
              <a:t> S on his suit or </a:t>
            </a:r>
            <a:r>
              <a:rPr lang="en-US" err="1">
                <a:latin typeface="Arial Narrow" panose="020B0606020202030204" pitchFamily="34" charset="0"/>
                <a:cs typeface="Calibri"/>
              </a:rPr>
              <a:t>batmans</a:t>
            </a:r>
            <a:r>
              <a:rPr lang="en-US">
                <a:latin typeface="Arial Narrow" panose="020B0606020202030204" pitchFamily="34" charset="0"/>
                <a:cs typeface="Calibri"/>
              </a:rPr>
              <a:t> symbol</a:t>
            </a:r>
          </a:p>
          <a:p>
            <a:pPr marL="285750" indent="-285750">
              <a:buFont typeface="Arial"/>
              <a:buChar char="•"/>
            </a:pPr>
            <a:r>
              <a:rPr lang="en-US">
                <a:latin typeface="Arial Narrow" panose="020B0606020202030204" pitchFamily="34" charset="0"/>
                <a:cs typeface="Calibri"/>
              </a:rPr>
              <a:t>Rich person who </a:t>
            </a:r>
            <a:r>
              <a:rPr lang="en-US" err="1">
                <a:latin typeface="Arial Narrow" panose="020B0606020202030204" pitchFamily="34" charset="0"/>
                <a:cs typeface="Calibri"/>
              </a:rPr>
              <a:t>suports</a:t>
            </a:r>
            <a:r>
              <a:rPr lang="en-US">
                <a:latin typeface="Arial Narrow" panose="020B0606020202030204" pitchFamily="34" charset="0"/>
                <a:cs typeface="Calibri"/>
              </a:rPr>
              <a:t> them </a:t>
            </a:r>
          </a:p>
          <a:p>
            <a:pPr marL="285750" indent="-285750">
              <a:buFont typeface="Arial"/>
              <a:buChar char="•"/>
            </a:pPr>
            <a:r>
              <a:rPr lang="en-US">
                <a:latin typeface="Arial Narrow" panose="020B0606020202030204" pitchFamily="34" charset="0"/>
                <a:cs typeface="Calibri"/>
              </a:rPr>
              <a:t>Headquarters </a:t>
            </a:r>
            <a:r>
              <a:rPr lang="en-US" err="1">
                <a:latin typeface="Arial Narrow" panose="020B0606020202030204" pitchFamily="34" charset="0"/>
                <a:cs typeface="Calibri"/>
              </a:rPr>
              <a:t>eg</a:t>
            </a:r>
            <a:r>
              <a:rPr lang="en-US">
                <a:latin typeface="Arial Narrow" panose="020B0606020202030204" pitchFamily="34" charset="0"/>
                <a:cs typeface="Calibri"/>
              </a:rPr>
              <a:t> the bat cave or phone box for superman</a:t>
            </a:r>
          </a:p>
          <a:p>
            <a:pPr marL="285750" indent="-285750">
              <a:buFont typeface="Arial"/>
              <a:buChar char="•"/>
            </a:pPr>
            <a:r>
              <a:rPr lang="en-US">
                <a:latin typeface="Arial Narrow" panose="020B0606020202030204" pitchFamily="34" charset="0"/>
                <a:cs typeface="Calibri"/>
              </a:rPr>
              <a:t>Backstory of how they got their super powers or what made them become a superhero</a:t>
            </a:r>
          </a:p>
          <a:p>
            <a:pPr marL="285750" indent="-285750">
              <a:buFont typeface="Arial"/>
              <a:buChar char="•"/>
            </a:pPr>
            <a:r>
              <a:rPr lang="en-US">
                <a:latin typeface="Arial Narrow" panose="020B0606020202030204" pitchFamily="34" charset="0"/>
                <a:cs typeface="Calibri"/>
              </a:rPr>
              <a:t>A weakness </a:t>
            </a:r>
            <a:r>
              <a:rPr lang="en-US" err="1">
                <a:latin typeface="Arial Narrow" panose="020B0606020202030204" pitchFamily="34" charset="0"/>
                <a:cs typeface="Calibri"/>
              </a:rPr>
              <a:t>eg</a:t>
            </a:r>
            <a:r>
              <a:rPr lang="en-US">
                <a:latin typeface="Arial Narrow" panose="020B0606020202030204" pitchFamily="34" charset="0"/>
                <a:cs typeface="Calibri"/>
              </a:rPr>
              <a:t> kryptonite or feelings for another character or </a:t>
            </a:r>
          </a:p>
          <a:p>
            <a:pPr marL="285750" indent="-285750">
              <a:buFont typeface="Arial"/>
              <a:buChar char="•"/>
            </a:pPr>
            <a:r>
              <a:rPr lang="en-US">
                <a:latin typeface="Arial Narrow" panose="020B0606020202030204" pitchFamily="34" charset="0"/>
                <a:cs typeface="Calibri"/>
              </a:rPr>
              <a:t>An arch enemy – </a:t>
            </a:r>
            <a:r>
              <a:rPr lang="en-US" err="1">
                <a:latin typeface="Arial Narrow" panose="020B0606020202030204" pitchFamily="34" charset="0"/>
                <a:cs typeface="Calibri"/>
              </a:rPr>
              <a:t>eg</a:t>
            </a:r>
            <a:r>
              <a:rPr lang="en-US">
                <a:latin typeface="Arial Narrow" panose="020B0606020202030204" pitchFamily="34" charset="0"/>
                <a:cs typeface="Calibri"/>
              </a:rPr>
              <a:t> The Joker or Lex Luther</a:t>
            </a:r>
          </a:p>
          <a:p>
            <a:pPr marL="285750" indent="-285750">
              <a:buFont typeface="Arial"/>
              <a:buChar char="•"/>
            </a:pPr>
            <a:r>
              <a:rPr lang="en-US">
                <a:latin typeface="Arial Narrow" panose="020B0606020202030204" pitchFamily="34" charset="0"/>
                <a:cs typeface="Calibri"/>
              </a:rPr>
              <a:t>Costume – these make them instantly </a:t>
            </a:r>
            <a:r>
              <a:rPr lang="en-US" err="1">
                <a:latin typeface="Arial Narrow" panose="020B0606020202030204" pitchFamily="34" charset="0"/>
                <a:cs typeface="Calibri"/>
              </a:rPr>
              <a:t>recognisable</a:t>
            </a:r>
            <a:r>
              <a:rPr lang="en-US">
                <a:latin typeface="Arial Narrow" panose="020B0606020202030204" pitchFamily="34" charset="0"/>
                <a:cs typeface="Calibri"/>
              </a:rPr>
              <a:t> to the </a:t>
            </a:r>
            <a:r>
              <a:rPr lang="en-US" err="1">
                <a:latin typeface="Arial Narrow" panose="020B0606020202030204" pitchFamily="34" charset="0"/>
                <a:cs typeface="Calibri"/>
              </a:rPr>
              <a:t>sudience</a:t>
            </a:r>
            <a:r>
              <a:rPr lang="en-US">
                <a:latin typeface="Arial Narrow" panose="020B0606020202030204" pitchFamily="34" charset="0"/>
                <a:cs typeface="Calibri"/>
              </a:rPr>
              <a:t> the costumes often include a symbol, tight fitting clothing and masks.  People often say they wear capes but really that’s only Batman and Superman but since they are two of the most famous that is probably why.</a:t>
            </a:r>
          </a:p>
          <a:p>
            <a:pPr>
              <a:buFont typeface="Arial"/>
              <a:buChar char="•"/>
            </a:pPr>
            <a:r>
              <a:rPr lang="en-US">
                <a:latin typeface="Arial Narrow" panose="020B0606020202030204" pitchFamily="34" charset="0"/>
                <a:ea typeface="+mn-lt"/>
                <a:cs typeface="+mn-lt"/>
              </a:rPr>
              <a:t>Masks to protect their secret ide</a:t>
            </a:r>
            <a:r>
              <a:rPr lang="en-US">
                <a:ea typeface="+mn-lt"/>
                <a:cs typeface="+mn-lt"/>
              </a:rPr>
              <a:t>ntity.</a:t>
            </a:r>
            <a:endParaRPr lang="en-US" b="1">
              <a:cs typeface="Calibri"/>
            </a:endParaRPr>
          </a:p>
          <a:p>
            <a:pPr>
              <a:buFont typeface="Arial"/>
              <a:buChar char="•"/>
            </a:pPr>
            <a:endParaRPr lang="en-US" b="1">
              <a:cs typeface="Calibri"/>
            </a:endParaRPr>
          </a:p>
          <a:p>
            <a:pPr marL="285750" indent="-285750">
              <a:buFont typeface="Arial"/>
              <a:buChar char="•"/>
            </a:pPr>
            <a:endParaRPr lang="en-US" b="1">
              <a:cs typeface="Calibri"/>
            </a:endParaRPr>
          </a:p>
          <a:p>
            <a:pPr marL="285750" indent="-285750">
              <a:buFont typeface="Arial"/>
              <a:buChar char="•"/>
            </a:pPr>
            <a:endParaRPr lang="en-US" b="1">
              <a:cs typeface="Calibri"/>
            </a:endParaRPr>
          </a:p>
        </p:txBody>
      </p:sp>
      <p:pic>
        <p:nvPicPr>
          <p:cNvPr id="4" name="Picture 4" descr="A group of people posing for the camera&#10;&#10;Description generated with very high confidence">
            <a:extLst>
              <a:ext uri="{FF2B5EF4-FFF2-40B4-BE49-F238E27FC236}">
                <a16:creationId xmlns:a16="http://schemas.microsoft.com/office/drawing/2014/main" id="{FF633BC6-7785-4C09-9492-D5871A1D336F}"/>
              </a:ext>
            </a:extLst>
          </p:cNvPr>
          <p:cNvPicPr>
            <a:picLocks noChangeAspect="1"/>
          </p:cNvPicPr>
          <p:nvPr/>
        </p:nvPicPr>
        <p:blipFill>
          <a:blip r:embed="rId2"/>
          <a:stretch>
            <a:fillRect/>
          </a:stretch>
        </p:blipFill>
        <p:spPr>
          <a:xfrm>
            <a:off x="5946475" y="914126"/>
            <a:ext cx="5978104" cy="5288542"/>
          </a:xfrm>
          <a:prstGeom prst="rect">
            <a:avLst/>
          </a:prstGeom>
        </p:spPr>
      </p:pic>
    </p:spTree>
    <p:extLst>
      <p:ext uri="{BB962C8B-B14F-4D97-AF65-F5344CB8AC3E}">
        <p14:creationId xmlns:p14="http://schemas.microsoft.com/office/powerpoint/2010/main" val="160060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768E1-07E3-40F3-B64A-EFA58E815399}"/>
              </a:ext>
            </a:extLst>
          </p:cNvPr>
          <p:cNvSpPr/>
          <p:nvPr/>
        </p:nvSpPr>
        <p:spPr>
          <a:xfrm>
            <a:off x="251460" y="378708"/>
            <a:ext cx="7303770" cy="6186309"/>
          </a:xfrm>
          <a:prstGeom prst="rect">
            <a:avLst/>
          </a:prstGeom>
        </p:spPr>
        <p:txBody>
          <a:bodyPr wrap="square">
            <a:spAutoFit/>
          </a:bodyPr>
          <a:lstStyle/>
          <a:p>
            <a:r>
              <a:rPr lang="en-GB" b="1">
                <a:latin typeface="Arial Narrow" panose="020B0606020202030204" pitchFamily="34" charset="0"/>
              </a:rPr>
              <a:t>Todorov's narrative theory </a:t>
            </a:r>
            <a:r>
              <a:rPr lang="en-GB">
                <a:latin typeface="Arial Narrow" panose="020B0606020202030204" pitchFamily="34" charset="0"/>
              </a:rPr>
              <a:t>can provide a  way of analysing the narrative structure of ‘The Dark Knight’.   It is analysed by Michael Guan, but while I agree with some of what he says I disagree with other aspects. </a:t>
            </a:r>
          </a:p>
          <a:p>
            <a:r>
              <a:rPr lang="en-GB">
                <a:latin typeface="Arial Narrow" panose="020B0606020202030204" pitchFamily="34" charset="0"/>
              </a:rPr>
              <a:t> </a:t>
            </a:r>
            <a:r>
              <a:rPr lang="en-GB" u="sng">
                <a:latin typeface="Arial Narrow" panose="020B0606020202030204" pitchFamily="34" charset="0"/>
                <a:hlinkClick r:id="rId2"/>
              </a:rPr>
              <a:t>https://michaelguan123.wordpress.com/2015/01/14/the-dark-knight-and-narrative/</a:t>
            </a:r>
            <a:endParaRPr lang="en-GB">
              <a:latin typeface="Arial Narrow" panose="020B0606020202030204" pitchFamily="34" charset="0"/>
            </a:endParaRPr>
          </a:p>
          <a:p>
            <a:r>
              <a:rPr lang="en-GB">
                <a:latin typeface="Arial Narrow" panose="020B0606020202030204" pitchFamily="34" charset="0"/>
              </a:rPr>
              <a:t>Michael Guan says that in The Dark Night,  the narrative structure is broadly in line with Todorov’s theories. He suggests that </a:t>
            </a:r>
            <a:r>
              <a:rPr lang="en-GB" b="1">
                <a:latin typeface="Arial Narrow" panose="020B0606020202030204" pitchFamily="34" charset="0"/>
              </a:rPr>
              <a:t>The equilibrium </a:t>
            </a:r>
            <a:r>
              <a:rPr lang="en-GB">
                <a:latin typeface="Arial Narrow" panose="020B0606020202030204" pitchFamily="34" charset="0"/>
              </a:rPr>
              <a:t>could be Batman being able to fight crime and keep Gotham safe.  So this equilibrium has been established in the previous narrative and ongoing batman history. </a:t>
            </a:r>
            <a:r>
              <a:rPr lang="en-GB" b="1">
                <a:latin typeface="Arial Narrow" panose="020B0606020202030204" pitchFamily="34" charset="0"/>
              </a:rPr>
              <a:t>Disruption of the equilibrium </a:t>
            </a:r>
            <a:r>
              <a:rPr lang="en-GB">
                <a:latin typeface="Arial Narrow" panose="020B0606020202030204" pitchFamily="34" charset="0"/>
              </a:rPr>
              <a:t>comes from The Joker’s clearly disruptive force of evil against batman. </a:t>
            </a:r>
            <a:r>
              <a:rPr lang="en-GB" b="1">
                <a:latin typeface="Arial Narrow" panose="020B0606020202030204" pitchFamily="34" charset="0"/>
              </a:rPr>
              <a:t>Realisation</a:t>
            </a:r>
            <a:r>
              <a:rPr lang="en-GB">
                <a:latin typeface="Arial Narrow" panose="020B0606020202030204" pitchFamily="34" charset="0"/>
              </a:rPr>
              <a:t> of disruption comes from The Joker’s brutal murders of people we have got to know in the film. Batman tries to </a:t>
            </a:r>
            <a:r>
              <a:rPr lang="en-GB" b="1">
                <a:latin typeface="Arial Narrow" panose="020B0606020202030204" pitchFamily="34" charset="0"/>
              </a:rPr>
              <a:t>repair the damage of the disruption </a:t>
            </a:r>
            <a:r>
              <a:rPr lang="en-GB">
                <a:latin typeface="Arial Narrow" panose="020B0606020202030204" pitchFamily="34" charset="0"/>
              </a:rPr>
              <a:t>by doing his superhero stuff. </a:t>
            </a:r>
            <a:r>
              <a:rPr lang="en-GB" b="1">
                <a:latin typeface="Arial Narrow" panose="020B0606020202030204" pitchFamily="34" charset="0"/>
              </a:rPr>
              <a:t>A new equilibrium</a:t>
            </a:r>
            <a:r>
              <a:rPr lang="en-GB">
                <a:latin typeface="Arial Narrow" panose="020B0606020202030204" pitchFamily="34" charset="0"/>
              </a:rPr>
              <a:t> is also established after The Joker is defeated and Harvey Dent is killed, but Batman is then is seen as a vigilante by Commissioner Gordon.</a:t>
            </a:r>
          </a:p>
          <a:p>
            <a:r>
              <a:rPr lang="en-GB">
                <a:latin typeface="Arial Narrow" panose="020B0606020202030204" pitchFamily="34" charset="0"/>
              </a:rPr>
              <a:t>Whilst I agree with this view, I believe that  it works far better if you think of this film as part of a trilogy because really this film does not start with equilibrium — it starts with a violent bank raid! However Todorov’s theory applies more easily if  you see  the equilibrium as being the ending of the previous film Batman Returns and this is the equilibrium because in the opening sequence the Joker is already robbing the bank so it jumps straight to the disruption of the equilibrium but if it was established in the previous film as happens in films and sequels this still works.</a:t>
            </a:r>
          </a:p>
          <a:p>
            <a:pPr>
              <a:spcAft>
                <a:spcPts val="0"/>
              </a:spcAft>
            </a:pPr>
            <a:endParaRPr lang="en-GB">
              <a:effectLst/>
              <a:latin typeface="Calibri" panose="020F0502020204030204" pitchFamily="34" charset="0"/>
              <a:ea typeface="Calibri" panose="020F0502020204030204" pitchFamily="34" charset="0"/>
            </a:endParaRPr>
          </a:p>
        </p:txBody>
      </p:sp>
      <p:pic>
        <p:nvPicPr>
          <p:cNvPr id="3" name="Picture 3" descr="A close up of a sign&#10;&#10;Description generated with very high confidence">
            <a:extLst>
              <a:ext uri="{FF2B5EF4-FFF2-40B4-BE49-F238E27FC236}">
                <a16:creationId xmlns:a16="http://schemas.microsoft.com/office/drawing/2014/main" id="{19060CDC-5C3B-4002-8612-99086FA10F4C}"/>
              </a:ext>
            </a:extLst>
          </p:cNvPr>
          <p:cNvPicPr>
            <a:picLocks noChangeAspect="1"/>
          </p:cNvPicPr>
          <p:nvPr/>
        </p:nvPicPr>
        <p:blipFill>
          <a:blip r:embed="rId3"/>
          <a:stretch>
            <a:fillRect/>
          </a:stretch>
        </p:blipFill>
        <p:spPr>
          <a:xfrm>
            <a:off x="7376106" y="508427"/>
            <a:ext cx="2599735" cy="5002528"/>
          </a:xfrm>
          <a:prstGeom prst="rect">
            <a:avLst/>
          </a:prstGeom>
        </p:spPr>
      </p:pic>
      <p:sp>
        <p:nvSpPr>
          <p:cNvPr id="5" name="TextBox 4">
            <a:extLst>
              <a:ext uri="{FF2B5EF4-FFF2-40B4-BE49-F238E27FC236}">
                <a16:creationId xmlns:a16="http://schemas.microsoft.com/office/drawing/2014/main" id="{9C624EA4-3C88-4973-84A0-416B52FFE617}"/>
              </a:ext>
            </a:extLst>
          </p:cNvPr>
          <p:cNvSpPr txBox="1"/>
          <p:nvPr/>
        </p:nvSpPr>
        <p:spPr>
          <a:xfrm rot="-1080000">
            <a:off x="9963339" y="267967"/>
            <a:ext cx="18805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At end of Batman Returns all is good again</a:t>
            </a:r>
          </a:p>
        </p:txBody>
      </p:sp>
      <p:sp>
        <p:nvSpPr>
          <p:cNvPr id="6" name="TextBox 5">
            <a:extLst>
              <a:ext uri="{FF2B5EF4-FFF2-40B4-BE49-F238E27FC236}">
                <a16:creationId xmlns:a16="http://schemas.microsoft.com/office/drawing/2014/main" id="{A3B3CADF-73F0-4383-BA20-A4665E7B871E}"/>
              </a:ext>
            </a:extLst>
          </p:cNvPr>
          <p:cNvSpPr txBox="1"/>
          <p:nvPr/>
        </p:nvSpPr>
        <p:spPr>
          <a:xfrm rot="21060000">
            <a:off x="10032679" y="1275082"/>
            <a:ext cx="24987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Joker robs bank and causes chaos and anarchy</a:t>
            </a:r>
          </a:p>
        </p:txBody>
      </p:sp>
      <p:sp>
        <p:nvSpPr>
          <p:cNvPr id="7" name="TextBox 6">
            <a:extLst>
              <a:ext uri="{FF2B5EF4-FFF2-40B4-BE49-F238E27FC236}">
                <a16:creationId xmlns:a16="http://schemas.microsoft.com/office/drawing/2014/main" id="{3AAE7D90-1FD4-4F11-901C-5290FD1E2365}"/>
              </a:ext>
            </a:extLst>
          </p:cNvPr>
          <p:cNvSpPr txBox="1"/>
          <p:nvPr/>
        </p:nvSpPr>
        <p:spPr>
          <a:xfrm rot="20911106">
            <a:off x="9808225" y="251757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Batman fights Joker for most of the film</a:t>
            </a:r>
          </a:p>
        </p:txBody>
      </p:sp>
      <p:sp>
        <p:nvSpPr>
          <p:cNvPr id="8" name="TextBox 7">
            <a:extLst>
              <a:ext uri="{FF2B5EF4-FFF2-40B4-BE49-F238E27FC236}">
                <a16:creationId xmlns:a16="http://schemas.microsoft.com/office/drawing/2014/main" id="{D6C2FFA9-735A-42FD-8E6E-338E32F4BF85}"/>
              </a:ext>
            </a:extLst>
          </p:cNvPr>
          <p:cNvSpPr txBox="1"/>
          <p:nvPr/>
        </p:nvSpPr>
        <p:spPr>
          <a:xfrm rot="-780000">
            <a:off x="9851469" y="3322539"/>
            <a:ext cx="24987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Batman Beats Joker and justice is restored to Gotham</a:t>
            </a:r>
          </a:p>
        </p:txBody>
      </p:sp>
      <p:sp>
        <p:nvSpPr>
          <p:cNvPr id="9" name="TextBox 8">
            <a:extLst>
              <a:ext uri="{FF2B5EF4-FFF2-40B4-BE49-F238E27FC236}">
                <a16:creationId xmlns:a16="http://schemas.microsoft.com/office/drawing/2014/main" id="{0B62F50F-AE06-4767-B4F7-F8F0A7D2A94E}"/>
              </a:ext>
            </a:extLst>
          </p:cNvPr>
          <p:cNvSpPr txBox="1"/>
          <p:nvPr/>
        </p:nvSpPr>
        <p:spPr>
          <a:xfrm rot="21240000">
            <a:off x="9878486" y="48002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Batman the vigilante</a:t>
            </a:r>
          </a:p>
        </p:txBody>
      </p:sp>
    </p:spTree>
    <p:extLst>
      <p:ext uri="{BB962C8B-B14F-4D97-AF65-F5344CB8AC3E}">
        <p14:creationId xmlns:p14="http://schemas.microsoft.com/office/powerpoint/2010/main" val="2190236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F748ED-DEA1-4FD8-8AB6-F212EC8F8634}"/>
              </a:ext>
            </a:extLst>
          </p:cNvPr>
          <p:cNvSpPr txBox="1"/>
          <p:nvPr/>
        </p:nvSpPr>
        <p:spPr>
          <a:xfrm>
            <a:off x="368061" y="94891"/>
            <a:ext cx="11527765" cy="6832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i="1"/>
              <a:t>​</a:t>
            </a:r>
            <a:r>
              <a:rPr lang="en-GB" sz="2000" b="1">
                <a:latin typeface="Arial Narrow"/>
                <a:ea typeface="+mn-lt"/>
                <a:cs typeface="+mn-lt"/>
              </a:rPr>
              <a:t>Vladimir Propp’s character types applied the The Dark Knight</a:t>
            </a:r>
            <a:endParaRPr lang="en-GB" sz="2000" b="1" i="1">
              <a:latin typeface="Arial Narrow"/>
              <a:ea typeface="+mn-lt"/>
              <a:cs typeface="+mn-lt"/>
            </a:endParaRPr>
          </a:p>
          <a:p>
            <a:pPr marL="285750" indent="-285750">
              <a:buFont typeface="Arial"/>
              <a:buChar char="•"/>
            </a:pPr>
            <a:endParaRPr lang="en-GB" sz="2000" b="1">
              <a:latin typeface="Arial Narrow"/>
              <a:ea typeface="+mn-lt"/>
              <a:cs typeface="+mn-lt"/>
            </a:endParaRPr>
          </a:p>
          <a:p>
            <a:pPr marL="285750" indent="-285750">
              <a:buFont typeface="Arial"/>
              <a:buChar char="•"/>
            </a:pPr>
            <a:r>
              <a:rPr lang="en-GB" sz="2000" b="1">
                <a:latin typeface="Arial Narrow"/>
                <a:ea typeface="+mn-lt"/>
                <a:cs typeface="+mn-lt"/>
              </a:rPr>
              <a:t> Hero</a:t>
            </a:r>
            <a:r>
              <a:rPr lang="en-GB" sz="2000">
                <a:latin typeface="Arial Narrow"/>
                <a:ea typeface="+mn-lt"/>
                <a:cs typeface="+mn-lt"/>
              </a:rPr>
              <a:t> – Batman – he is the protagonist and the hero saving Gotham city from the Joker. ( He also becomes a little antihero at some points)</a:t>
            </a:r>
            <a:endParaRPr lang="en-GB" sz="2000" b="1" i="1">
              <a:latin typeface="Arial Narrow"/>
              <a:ea typeface="+mn-lt"/>
              <a:cs typeface="+mn-lt"/>
            </a:endParaRPr>
          </a:p>
          <a:p>
            <a:pPr marL="285750" indent="-285750">
              <a:buFont typeface="Arial"/>
              <a:buChar char="•"/>
            </a:pPr>
            <a:endParaRPr lang="en-GB" sz="2000">
              <a:latin typeface="Arial Narrow"/>
              <a:ea typeface="+mn-lt"/>
              <a:cs typeface="+mn-lt"/>
            </a:endParaRPr>
          </a:p>
          <a:p>
            <a:pPr marL="285750" indent="-285750">
              <a:buFont typeface="Arial"/>
              <a:buChar char="•"/>
            </a:pPr>
            <a:r>
              <a:rPr lang="en-GB" sz="2000" b="1">
                <a:latin typeface="Arial Narrow"/>
                <a:ea typeface="+mn-lt"/>
                <a:cs typeface="+mn-lt"/>
              </a:rPr>
              <a:t>Villain</a:t>
            </a:r>
            <a:r>
              <a:rPr lang="en-GB" sz="2000">
                <a:latin typeface="Arial Narrow"/>
                <a:ea typeface="+mn-lt"/>
                <a:cs typeface="+mn-lt"/>
              </a:rPr>
              <a:t> – The Joker – he disrupts the equilibrium in Gotham city. He is deformed, evil and psychologically crazy. He murders individuals throughout the whole film and delights in destroying things</a:t>
            </a:r>
            <a:endParaRPr lang="en-GB" sz="2000" b="1" i="1">
              <a:latin typeface="Arial Narrow"/>
              <a:ea typeface="+mn-lt"/>
              <a:cs typeface="+mn-lt"/>
            </a:endParaRPr>
          </a:p>
          <a:p>
            <a:pPr marL="285750" indent="-285750">
              <a:buFont typeface="Arial"/>
              <a:buChar char="•"/>
            </a:pPr>
            <a:endParaRPr lang="en-GB" sz="2000">
              <a:latin typeface="Arial Narrow"/>
              <a:ea typeface="+mn-lt"/>
              <a:cs typeface="+mn-lt"/>
            </a:endParaRPr>
          </a:p>
          <a:p>
            <a:pPr marL="285750" indent="-285750">
              <a:buFont typeface="Arial"/>
              <a:buChar char="•"/>
            </a:pPr>
            <a:r>
              <a:rPr lang="en-GB" sz="2000">
                <a:latin typeface="Arial Narrow"/>
                <a:ea typeface="+mn-lt"/>
                <a:cs typeface="+mn-lt"/>
              </a:rPr>
              <a:t> </a:t>
            </a:r>
            <a:r>
              <a:rPr lang="en-GB" sz="2000" b="1">
                <a:latin typeface="Arial Narrow"/>
                <a:ea typeface="+mn-lt"/>
                <a:cs typeface="+mn-lt"/>
              </a:rPr>
              <a:t>Princess</a:t>
            </a:r>
            <a:r>
              <a:rPr lang="en-GB" sz="2000">
                <a:latin typeface="Arial Narrow"/>
                <a:ea typeface="+mn-lt"/>
                <a:cs typeface="+mn-lt"/>
              </a:rPr>
              <a:t> – Rachel Dawes – the reward for Batman as she is often the reason for his quests. The princess is targeted and killed by the villain and this goes against the typical fairy tale ending.</a:t>
            </a:r>
            <a:endParaRPr lang="en-GB" sz="2000" b="1" i="1">
              <a:latin typeface="Arial Narrow"/>
              <a:ea typeface="+mn-lt"/>
              <a:cs typeface="+mn-lt"/>
            </a:endParaRPr>
          </a:p>
          <a:p>
            <a:pPr marL="285750" indent="-285750">
              <a:buFont typeface="Arial"/>
              <a:buChar char="•"/>
            </a:pPr>
            <a:endParaRPr lang="en-GB" sz="2000">
              <a:latin typeface="Arial Narrow"/>
              <a:ea typeface="+mn-lt"/>
              <a:cs typeface="+mn-lt"/>
            </a:endParaRPr>
          </a:p>
          <a:p>
            <a:pPr marL="285750" indent="-285750">
              <a:buFont typeface="Arial"/>
              <a:buChar char="•"/>
            </a:pPr>
            <a:r>
              <a:rPr lang="en-GB" sz="2000">
                <a:latin typeface="Arial Narrow"/>
                <a:ea typeface="+mn-lt"/>
                <a:cs typeface="+mn-lt"/>
              </a:rPr>
              <a:t> </a:t>
            </a:r>
            <a:r>
              <a:rPr lang="en-GB" sz="2000" b="1">
                <a:latin typeface="Arial Narrow"/>
                <a:ea typeface="+mn-lt"/>
                <a:cs typeface="+mn-lt"/>
              </a:rPr>
              <a:t> Donor</a:t>
            </a:r>
            <a:r>
              <a:rPr lang="en-GB" sz="2000">
                <a:latin typeface="Arial Narrow"/>
                <a:ea typeface="+mn-lt"/>
                <a:cs typeface="+mn-lt"/>
              </a:rPr>
              <a:t> – Lucius Fox – he helps Batman throughout the film by providing him with gadgets such as his suit and the design of car.</a:t>
            </a:r>
            <a:endParaRPr lang="en-GB" sz="2000" b="1" i="1">
              <a:latin typeface="Arial Narrow"/>
              <a:ea typeface="+mn-lt"/>
              <a:cs typeface="+mn-lt"/>
            </a:endParaRPr>
          </a:p>
          <a:p>
            <a:pPr marL="285750" indent="-285750">
              <a:buFont typeface="Arial"/>
              <a:buChar char="•"/>
            </a:pPr>
            <a:endParaRPr lang="en-GB" sz="2000">
              <a:latin typeface="Arial Narrow"/>
              <a:ea typeface="+mn-lt"/>
              <a:cs typeface="+mn-lt"/>
            </a:endParaRPr>
          </a:p>
          <a:p>
            <a:pPr marL="285750" indent="-285750">
              <a:buFont typeface="Arial"/>
              <a:buChar char="•"/>
            </a:pPr>
            <a:r>
              <a:rPr lang="en-GB" sz="2000">
                <a:latin typeface="Arial Narrow"/>
                <a:ea typeface="+mn-lt"/>
                <a:cs typeface="+mn-lt"/>
              </a:rPr>
              <a:t> </a:t>
            </a:r>
            <a:r>
              <a:rPr lang="en-GB" sz="2000" b="1">
                <a:latin typeface="Arial Narrow"/>
                <a:ea typeface="+mn-lt"/>
                <a:cs typeface="+mn-lt"/>
              </a:rPr>
              <a:t>Helper </a:t>
            </a:r>
            <a:r>
              <a:rPr lang="en-GB" sz="2000">
                <a:latin typeface="Arial Narrow"/>
                <a:ea typeface="+mn-lt"/>
                <a:cs typeface="+mn-lt"/>
              </a:rPr>
              <a:t>– Commissioner Jim Gordon – he aids the hero and sometimes appears to be his sidekick.</a:t>
            </a:r>
            <a:endParaRPr lang="en-GB" sz="2000" b="1" i="1">
              <a:latin typeface="Arial Narrow"/>
              <a:ea typeface="+mn-lt"/>
              <a:cs typeface="+mn-lt"/>
            </a:endParaRPr>
          </a:p>
          <a:p>
            <a:pPr marL="285750" indent="-285750">
              <a:buFont typeface="Arial"/>
              <a:buChar char="•"/>
            </a:pPr>
            <a:r>
              <a:rPr lang="en-GB" sz="2000">
                <a:latin typeface="Arial Narrow"/>
                <a:ea typeface="+mn-lt"/>
                <a:cs typeface="+mn-lt"/>
              </a:rPr>
              <a:t>  Helper – Alfred – he is the father to Batman and helps him throughout his quest.</a:t>
            </a:r>
            <a:endParaRPr lang="en-GB" sz="2000" b="1" i="1">
              <a:latin typeface="Arial Narrow"/>
              <a:ea typeface="+mn-lt"/>
              <a:cs typeface="+mn-lt"/>
            </a:endParaRPr>
          </a:p>
          <a:p>
            <a:pPr marL="285750" indent="-285750">
              <a:buFont typeface="Arial"/>
              <a:buChar char="•"/>
            </a:pPr>
            <a:endParaRPr lang="en-GB" sz="2000">
              <a:latin typeface="Arial Narrow"/>
              <a:ea typeface="+mn-lt"/>
              <a:cs typeface="+mn-lt"/>
            </a:endParaRPr>
          </a:p>
          <a:p>
            <a:pPr marL="285750" indent="-285750">
              <a:buFont typeface="Arial"/>
              <a:buChar char="•"/>
            </a:pPr>
            <a:r>
              <a:rPr lang="en-GB" sz="2000" b="1">
                <a:latin typeface="Arial Narrow"/>
                <a:ea typeface="+mn-lt"/>
                <a:cs typeface="+mn-lt"/>
              </a:rPr>
              <a:t>The dispatcher </a:t>
            </a:r>
            <a:r>
              <a:rPr lang="en-GB" sz="2000">
                <a:latin typeface="Arial Narrow"/>
                <a:ea typeface="+mn-lt"/>
                <a:cs typeface="+mn-lt"/>
              </a:rPr>
              <a:t>– Commissioner Gordon – often sends the hero on his quest to help the city.</a:t>
            </a:r>
            <a:endParaRPr lang="en-GB" sz="2000" b="1" i="1">
              <a:latin typeface="Arial Narrow"/>
              <a:ea typeface="+mn-lt"/>
              <a:cs typeface="+mn-lt"/>
            </a:endParaRPr>
          </a:p>
          <a:p>
            <a:pPr marL="285750" indent="-285750">
              <a:buFont typeface="Arial"/>
              <a:buChar char="•"/>
            </a:pPr>
            <a:endParaRPr lang="en-GB" sz="2000">
              <a:latin typeface="Arial Narrow"/>
              <a:ea typeface="+mn-lt"/>
              <a:cs typeface="+mn-lt"/>
            </a:endParaRPr>
          </a:p>
          <a:p>
            <a:pPr marL="285750" indent="-285750">
              <a:buFont typeface="Arial"/>
              <a:buChar char="•"/>
            </a:pPr>
            <a:r>
              <a:rPr lang="en-GB" sz="2000">
                <a:latin typeface="Arial Narrow"/>
                <a:ea typeface="+mn-lt"/>
                <a:cs typeface="+mn-lt"/>
              </a:rPr>
              <a:t> </a:t>
            </a:r>
            <a:r>
              <a:rPr lang="en-GB" sz="2000" b="1">
                <a:latin typeface="Arial Narrow"/>
                <a:ea typeface="+mn-lt"/>
                <a:cs typeface="+mn-lt"/>
              </a:rPr>
              <a:t>False Hero</a:t>
            </a:r>
            <a:r>
              <a:rPr lang="en-GB" sz="2000">
                <a:latin typeface="Arial Narrow"/>
                <a:ea typeface="+mn-lt"/>
                <a:cs typeface="+mn-lt"/>
              </a:rPr>
              <a:t> – Harvey Dent – Initially perceived as a Hero to the city however develops to become a villain known as “two-face”. </a:t>
            </a:r>
            <a:endParaRPr lang="en-GB" sz="2000" b="1" i="1">
              <a:latin typeface="Arial Narrow"/>
              <a:cs typeface="Calibri"/>
            </a:endParaRPr>
          </a:p>
          <a:p>
            <a:endParaRPr lang="en-GB" i="1">
              <a:cs typeface="Calibri"/>
            </a:endParaRPr>
          </a:p>
        </p:txBody>
      </p:sp>
    </p:spTree>
    <p:extLst>
      <p:ext uri="{BB962C8B-B14F-4D97-AF65-F5344CB8AC3E}">
        <p14:creationId xmlns:p14="http://schemas.microsoft.com/office/powerpoint/2010/main" val="64751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30FFA5-8540-4EFB-8C3A-7C2958D75E05}"/>
              </a:ext>
            </a:extLst>
          </p:cNvPr>
          <p:cNvSpPr txBox="1"/>
          <p:nvPr/>
        </p:nvSpPr>
        <p:spPr>
          <a:xfrm>
            <a:off x="4031673" y="22167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Plot devices</a:t>
            </a:r>
          </a:p>
        </p:txBody>
      </p:sp>
      <p:sp>
        <p:nvSpPr>
          <p:cNvPr id="4" name="TextBox 3">
            <a:extLst>
              <a:ext uri="{FF2B5EF4-FFF2-40B4-BE49-F238E27FC236}">
                <a16:creationId xmlns:a16="http://schemas.microsoft.com/office/drawing/2014/main" id="{4EFAF05E-5554-41D5-95C4-3752B63403BB}"/>
              </a:ext>
            </a:extLst>
          </p:cNvPr>
          <p:cNvSpPr txBox="1"/>
          <p:nvPr/>
        </p:nvSpPr>
        <p:spPr>
          <a:xfrm>
            <a:off x="729673" y="879764"/>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Narrow"/>
                <a:ea typeface="+mn-lt"/>
                <a:cs typeface="+mn-lt"/>
              </a:rPr>
              <a:t>Plot twist </a:t>
            </a:r>
          </a:p>
          <a:p>
            <a:r>
              <a:rPr lang="en-US">
                <a:latin typeface="Arial Narrow"/>
                <a:cs typeface="Calibri"/>
              </a:rPr>
              <a:t>A plot twist is when the narrative up until then has led the audience to believe the story is going in one direction when something happens or is revealed that changes the direction or the likely conclusion of the story</a:t>
            </a:r>
          </a:p>
        </p:txBody>
      </p:sp>
      <p:sp>
        <p:nvSpPr>
          <p:cNvPr id="5" name="TextBox 4">
            <a:extLst>
              <a:ext uri="{FF2B5EF4-FFF2-40B4-BE49-F238E27FC236}">
                <a16:creationId xmlns:a16="http://schemas.microsoft.com/office/drawing/2014/main" id="{F25E7E73-B213-4540-A09D-86C043295E6B}"/>
              </a:ext>
            </a:extLst>
          </p:cNvPr>
          <p:cNvSpPr txBox="1"/>
          <p:nvPr/>
        </p:nvSpPr>
        <p:spPr>
          <a:xfrm>
            <a:off x="3043092" y="4232275"/>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cs typeface="Calibri"/>
              </a:rPr>
              <a:t>Macguffin</a:t>
            </a:r>
          </a:p>
          <a:p>
            <a:r>
              <a:rPr lang="en-US">
                <a:latin typeface="Arial Narrow"/>
                <a:ea typeface="+mn-lt"/>
                <a:cs typeface="+mn-lt"/>
              </a:rPr>
              <a:t>MacGuffin is an object of interest around which the plot revolves. The term was made popular by director Alfred Hitchcock, who constantly used both the name and the technique.</a:t>
            </a:r>
            <a:endParaRPr lang="en-US">
              <a:latin typeface="Arial Narrow"/>
            </a:endParaRPr>
          </a:p>
          <a:p>
            <a:endParaRPr lang="en-US" b="1">
              <a:cs typeface="Calibri"/>
            </a:endParaRPr>
          </a:p>
        </p:txBody>
      </p:sp>
      <p:sp>
        <p:nvSpPr>
          <p:cNvPr id="6" name="TextBox 5">
            <a:extLst>
              <a:ext uri="{FF2B5EF4-FFF2-40B4-BE49-F238E27FC236}">
                <a16:creationId xmlns:a16="http://schemas.microsoft.com/office/drawing/2014/main" id="{3837250A-5E16-4DE0-9866-2CFC8F8B45DF}"/>
              </a:ext>
            </a:extLst>
          </p:cNvPr>
          <p:cNvSpPr txBox="1"/>
          <p:nvPr/>
        </p:nvSpPr>
        <p:spPr>
          <a:xfrm>
            <a:off x="6603423" y="403514"/>
            <a:ext cx="332047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Deus ex </a:t>
            </a:r>
            <a:r>
              <a:rPr lang="en-US" b="1" err="1">
                <a:cs typeface="Calibri"/>
              </a:rPr>
              <a:t>machina</a:t>
            </a:r>
            <a:endParaRPr lang="en-US" b="1">
              <a:cs typeface="Calibri"/>
            </a:endParaRPr>
          </a:p>
          <a:p>
            <a:r>
              <a:rPr lang="en-US">
                <a:ea typeface="+mn-lt"/>
                <a:cs typeface="+mn-lt"/>
              </a:rPr>
              <a:t>is a plot device whereby a seemingly unsolvable problem is suddenly and abruptly resolved by the inspired and unexpected intervention of some new event, character, ability or object. </a:t>
            </a:r>
            <a:endParaRPr lang="en-US"/>
          </a:p>
        </p:txBody>
      </p:sp>
      <p:sp>
        <p:nvSpPr>
          <p:cNvPr id="7" name="TextBox 6">
            <a:extLst>
              <a:ext uri="{FF2B5EF4-FFF2-40B4-BE49-F238E27FC236}">
                <a16:creationId xmlns:a16="http://schemas.microsoft.com/office/drawing/2014/main" id="{7ADE1BF3-9DB6-459F-8F38-D781FEAF06DB}"/>
              </a:ext>
            </a:extLst>
          </p:cNvPr>
          <p:cNvSpPr txBox="1"/>
          <p:nvPr/>
        </p:nvSpPr>
        <p:spPr>
          <a:xfrm>
            <a:off x="8039389" y="4367935"/>
            <a:ext cx="385156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Red Herring</a:t>
            </a:r>
          </a:p>
          <a:p>
            <a:r>
              <a:rPr lang="en-US">
                <a:cs typeface="Calibri"/>
              </a:rPr>
              <a:t>A red herring is a plot device  that leads the audience down a dead end and is usually  </a:t>
            </a:r>
            <a:r>
              <a:rPr lang="en-US">
                <a:ea typeface="+mn-lt"/>
                <a:cs typeface="+mn-lt"/>
              </a:rPr>
              <a:t>irrelevant information that is presented alongside relevant information, distracting attention from that relevant information.</a:t>
            </a:r>
          </a:p>
          <a:p>
            <a:endParaRPr lang="en-US" b="1">
              <a:cs typeface="Calibri"/>
            </a:endParaRPr>
          </a:p>
        </p:txBody>
      </p:sp>
      <p:pic>
        <p:nvPicPr>
          <p:cNvPr id="8" name="Picture 8" descr="A yellow sign on a pole&#10;&#10;Description generated with very high confidence">
            <a:extLst>
              <a:ext uri="{FF2B5EF4-FFF2-40B4-BE49-F238E27FC236}">
                <a16:creationId xmlns:a16="http://schemas.microsoft.com/office/drawing/2014/main" id="{FB6688B7-3435-4A9B-961F-97866ABDAF50}"/>
              </a:ext>
            </a:extLst>
          </p:cNvPr>
          <p:cNvPicPr>
            <a:picLocks noChangeAspect="1"/>
          </p:cNvPicPr>
          <p:nvPr/>
        </p:nvPicPr>
        <p:blipFill>
          <a:blip r:embed="rId2"/>
          <a:stretch>
            <a:fillRect/>
          </a:stretch>
        </p:blipFill>
        <p:spPr>
          <a:xfrm>
            <a:off x="3362036" y="622192"/>
            <a:ext cx="1958110" cy="1942161"/>
          </a:xfrm>
          <a:prstGeom prst="rect">
            <a:avLst/>
          </a:prstGeom>
        </p:spPr>
      </p:pic>
      <p:pic>
        <p:nvPicPr>
          <p:cNvPr id="10" name="Picture 10" descr="A picture containing building, text, outdoor&#10;&#10;Description generated with high confidence">
            <a:extLst>
              <a:ext uri="{FF2B5EF4-FFF2-40B4-BE49-F238E27FC236}">
                <a16:creationId xmlns:a16="http://schemas.microsoft.com/office/drawing/2014/main" id="{9B87E9D4-6108-480B-B21A-EA5878DC0981}"/>
              </a:ext>
            </a:extLst>
          </p:cNvPr>
          <p:cNvPicPr>
            <a:picLocks noChangeAspect="1"/>
          </p:cNvPicPr>
          <p:nvPr/>
        </p:nvPicPr>
        <p:blipFill>
          <a:blip r:embed="rId3"/>
          <a:stretch>
            <a:fillRect/>
          </a:stretch>
        </p:blipFill>
        <p:spPr>
          <a:xfrm>
            <a:off x="9250218" y="2088573"/>
            <a:ext cx="2743200" cy="2057400"/>
          </a:xfrm>
          <a:prstGeom prst="rect">
            <a:avLst/>
          </a:prstGeom>
        </p:spPr>
      </p:pic>
      <p:pic>
        <p:nvPicPr>
          <p:cNvPr id="12" name="Picture 12" descr="A close up of a logo&#10;&#10;Description generated with very high confidence">
            <a:extLst>
              <a:ext uri="{FF2B5EF4-FFF2-40B4-BE49-F238E27FC236}">
                <a16:creationId xmlns:a16="http://schemas.microsoft.com/office/drawing/2014/main" id="{0871FF70-70A7-4E41-92DB-5E7E7C833808}"/>
              </a:ext>
            </a:extLst>
          </p:cNvPr>
          <p:cNvPicPr>
            <a:picLocks noChangeAspect="1"/>
          </p:cNvPicPr>
          <p:nvPr/>
        </p:nvPicPr>
        <p:blipFill>
          <a:blip r:embed="rId4"/>
          <a:stretch>
            <a:fillRect/>
          </a:stretch>
        </p:blipFill>
        <p:spPr>
          <a:xfrm>
            <a:off x="6283036" y="4551218"/>
            <a:ext cx="1750291" cy="1750291"/>
          </a:xfrm>
          <a:prstGeom prst="rect">
            <a:avLst/>
          </a:prstGeom>
        </p:spPr>
      </p:pic>
      <p:pic>
        <p:nvPicPr>
          <p:cNvPr id="14" name="Picture 14" descr="A person in a suit and tie&#10;&#10;Description generated with very high confidence">
            <a:extLst>
              <a:ext uri="{FF2B5EF4-FFF2-40B4-BE49-F238E27FC236}">
                <a16:creationId xmlns:a16="http://schemas.microsoft.com/office/drawing/2014/main" id="{FD8BE771-C8A4-4651-AC74-D37EAB6D86E5}"/>
              </a:ext>
            </a:extLst>
          </p:cNvPr>
          <p:cNvPicPr>
            <a:picLocks noChangeAspect="1"/>
          </p:cNvPicPr>
          <p:nvPr/>
        </p:nvPicPr>
        <p:blipFill>
          <a:blip r:embed="rId5"/>
          <a:stretch>
            <a:fillRect/>
          </a:stretch>
        </p:blipFill>
        <p:spPr>
          <a:xfrm>
            <a:off x="210127" y="4654839"/>
            <a:ext cx="2743200" cy="1543050"/>
          </a:xfrm>
          <a:prstGeom prst="rect">
            <a:avLst/>
          </a:prstGeom>
        </p:spPr>
      </p:pic>
      <p:pic>
        <p:nvPicPr>
          <p:cNvPr id="3" name="Picture 8" descr="A group of people on a rocky beach&#10;&#10;Description generated with very high confidence">
            <a:extLst>
              <a:ext uri="{FF2B5EF4-FFF2-40B4-BE49-F238E27FC236}">
                <a16:creationId xmlns:a16="http://schemas.microsoft.com/office/drawing/2014/main" id="{632BBC25-D502-4B89-A71B-1EB521EF1705}"/>
              </a:ext>
            </a:extLst>
          </p:cNvPr>
          <p:cNvPicPr>
            <a:picLocks noChangeAspect="1"/>
          </p:cNvPicPr>
          <p:nvPr/>
        </p:nvPicPr>
        <p:blipFill>
          <a:blip r:embed="rId6"/>
          <a:stretch>
            <a:fillRect/>
          </a:stretch>
        </p:blipFill>
        <p:spPr>
          <a:xfrm>
            <a:off x="3879620" y="2567432"/>
            <a:ext cx="3218525" cy="1667368"/>
          </a:xfrm>
          <a:prstGeom prst="rect">
            <a:avLst/>
          </a:prstGeom>
        </p:spPr>
      </p:pic>
    </p:spTree>
    <p:extLst>
      <p:ext uri="{BB962C8B-B14F-4D97-AF65-F5344CB8AC3E}">
        <p14:creationId xmlns:p14="http://schemas.microsoft.com/office/powerpoint/2010/main" val="3719519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A34B1-A459-464E-A5C2-2F72BE4BDC9F}"/>
              </a:ext>
            </a:extLst>
          </p:cNvPr>
          <p:cNvSpPr/>
          <p:nvPr/>
        </p:nvSpPr>
        <p:spPr>
          <a:xfrm>
            <a:off x="445770" y="161032"/>
            <a:ext cx="11418570" cy="7448193"/>
          </a:xfrm>
          <a:prstGeom prst="rect">
            <a:avLst/>
          </a:prstGeom>
        </p:spPr>
        <p:txBody>
          <a:bodyPr wrap="square">
            <a:spAutoFit/>
          </a:bodyPr>
          <a:lstStyle/>
          <a:p>
            <a:pPr>
              <a:spcAft>
                <a:spcPts val="0"/>
              </a:spcAft>
            </a:pPr>
            <a:endParaRPr lang="en-GB">
              <a:solidFill>
                <a:srgbClr val="000000"/>
              </a:solidFill>
              <a:latin typeface="Arial Narrow" panose="020B0606020202030204" pitchFamily="34" charset="0"/>
              <a:ea typeface="Times New Roman" panose="02020603050405020304" pitchFamily="18" charset="0"/>
            </a:endParaRPr>
          </a:p>
          <a:p>
            <a:r>
              <a:rPr lang="en-US" b="1" u="sng">
                <a:latin typeface="Arial Narrow"/>
                <a:cs typeface="Calibri"/>
              </a:rPr>
              <a:t>Micro- analysis of the opening sequence of The Dark Knight with reference to Cinematography, Editing, Mise-</a:t>
            </a:r>
            <a:r>
              <a:rPr lang="en-US" b="1" u="sng" err="1">
                <a:latin typeface="Arial Narrow"/>
                <a:cs typeface="Calibri"/>
              </a:rPr>
              <a:t>en</a:t>
            </a:r>
            <a:r>
              <a:rPr lang="en-US" b="1" u="sng">
                <a:latin typeface="Arial Narrow"/>
                <a:cs typeface="Calibri"/>
              </a:rPr>
              <a:t>-scene and Sound</a:t>
            </a:r>
          </a:p>
          <a:p>
            <a:pPr>
              <a:spcAft>
                <a:spcPts val="0"/>
              </a:spcAft>
            </a:pPr>
            <a:endParaRPr lang="en-GB">
              <a:solidFill>
                <a:srgbClr val="000000"/>
              </a:solidFill>
              <a:latin typeface="Arial Narrow" panose="020B0606020202030204" pitchFamily="34" charset="0"/>
              <a:ea typeface="Times New Roman" panose="02020603050405020304" pitchFamily="18" charset="0"/>
            </a:endParaRPr>
          </a:p>
          <a:p>
            <a:pPr>
              <a:spcAft>
                <a:spcPts val="0"/>
              </a:spcAft>
            </a:pPr>
            <a:r>
              <a:rPr lang="en-GB">
                <a:solidFill>
                  <a:srgbClr val="000000"/>
                </a:solidFill>
                <a:latin typeface="Arial Narrow" panose="020B0606020202030204" pitchFamily="34" charset="0"/>
                <a:ea typeface="Times New Roman" panose="02020603050405020304" pitchFamily="18" charset="0"/>
              </a:rPr>
              <a:t>Titles are a top shot of the Warner Brothers Studio with a blue wash and a liquid effect. This introduces the film is from a major studio and sets our expectations for a blockbuster.</a:t>
            </a:r>
            <a:endParaRPr lang="en-GB">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Calibri" panose="020F0502020204030204" pitchFamily="34" charset="0"/>
              </a:rPr>
              <a:t> </a:t>
            </a:r>
          </a:p>
          <a:p>
            <a:pPr>
              <a:spcAft>
                <a:spcPts val="0"/>
              </a:spcAft>
            </a:pPr>
            <a:r>
              <a:rPr lang="en-GB">
                <a:solidFill>
                  <a:srgbClr val="000000"/>
                </a:solidFill>
                <a:latin typeface="Arial Narrow" panose="020B0606020202030204" pitchFamily="34" charset="0"/>
                <a:ea typeface="Times New Roman" panose="02020603050405020304" pitchFamily="18" charset="0"/>
              </a:rPr>
              <a:t>A </a:t>
            </a:r>
            <a:r>
              <a:rPr lang="en-GB" err="1">
                <a:solidFill>
                  <a:srgbClr val="000000"/>
                </a:solidFill>
                <a:latin typeface="Arial Narrow" panose="020B0606020202030204" pitchFamily="34" charset="0"/>
                <a:ea typeface="Times New Roman" panose="02020603050405020304" pitchFamily="18" charset="0"/>
              </a:rPr>
              <a:t>pixellated</a:t>
            </a:r>
            <a:r>
              <a:rPr lang="en-GB">
                <a:solidFill>
                  <a:srgbClr val="000000"/>
                </a:solidFill>
                <a:latin typeface="Arial Narrow" panose="020B0606020202030204" pitchFamily="34" charset="0"/>
                <a:ea typeface="Times New Roman" panose="02020603050405020304" pitchFamily="18" charset="0"/>
              </a:rPr>
              <a:t> montage tells us it’s a DC comics production, further defining that it will be a superhero/comic book movie, followed by a close up of a petrochemical explosion also with a blue treatment, suggesting dark themes to come.</a:t>
            </a:r>
            <a:endParaRPr lang="en-GB">
              <a:latin typeface="Arial Narrow" panose="020B0606020202030204" pitchFamily="34" charset="0"/>
              <a:ea typeface="Calibri" panose="020F0502020204030204" pitchFamily="34" charset="0"/>
            </a:endParaRPr>
          </a:p>
          <a:p>
            <a:pPr>
              <a:spcAft>
                <a:spcPts val="0"/>
              </a:spcAft>
            </a:pPr>
            <a:br>
              <a:rPr lang="en-GB">
                <a:solidFill>
                  <a:srgbClr val="000000"/>
                </a:solidFill>
                <a:latin typeface="Arial Narrow" panose="020B0606020202030204" pitchFamily="34" charset="0"/>
                <a:ea typeface="Times New Roman" panose="02020603050405020304" pitchFamily="18" charset="0"/>
              </a:rPr>
            </a:br>
            <a:r>
              <a:rPr lang="en-GB">
                <a:solidFill>
                  <a:srgbClr val="000000"/>
                </a:solidFill>
                <a:latin typeface="Arial Narrow" panose="020B0606020202030204" pitchFamily="34" charset="0"/>
                <a:ea typeface="Times New Roman" panose="02020603050405020304" pitchFamily="18" charset="0"/>
              </a:rPr>
              <a:t>The film opens with a drone shot of skyscrapers in what is clearly New York/Gotham City. The sound track provides a low hum of the city, gently getting louder and mixed with a insistent electronic pulse.</a:t>
            </a:r>
            <a:endParaRPr lang="en-GB">
              <a:latin typeface="Arial Narrow" panose="020B0606020202030204" pitchFamily="34" charset="0"/>
              <a:ea typeface="Calibri" panose="020F0502020204030204" pitchFamily="34" charset="0"/>
            </a:endParaRPr>
          </a:p>
          <a:p>
            <a:pPr>
              <a:spcAft>
                <a:spcPts val="0"/>
              </a:spcAft>
            </a:pPr>
            <a:r>
              <a:rPr lang="en-GB">
                <a:solidFill>
                  <a:srgbClr val="000000"/>
                </a:solidFill>
                <a:latin typeface="Arial Narrow" panose="020B0606020202030204" pitchFamily="34" charset="0"/>
                <a:ea typeface="Times New Roman" panose="02020603050405020304" pitchFamily="18" charset="0"/>
              </a:rPr>
              <a:t>This expansive vista sets a sense of calm, although with some </a:t>
            </a:r>
            <a:r>
              <a:rPr lang="en-GB" err="1">
                <a:solidFill>
                  <a:srgbClr val="000000"/>
                </a:solidFill>
                <a:latin typeface="Arial Narrow" panose="020B0606020202030204" pitchFamily="34" charset="0"/>
                <a:ea typeface="Times New Roman" panose="02020603050405020304" pitchFamily="18" charset="0"/>
              </a:rPr>
              <a:t>forboding</a:t>
            </a:r>
            <a:r>
              <a:rPr lang="en-GB">
                <a:solidFill>
                  <a:srgbClr val="000000"/>
                </a:solidFill>
                <a:latin typeface="Arial Narrow" panose="020B0606020202030204" pitchFamily="34" charset="0"/>
                <a:ea typeface="Times New Roman" panose="02020603050405020304" pitchFamily="18" charset="0"/>
              </a:rPr>
              <a:t>, which follows through when  the camera pushes in on a fancy looking mirror-windowed building. </a:t>
            </a:r>
            <a:endParaRPr lang="en-GB">
              <a:latin typeface="Arial Narrow" panose="020B0606020202030204" pitchFamily="34" charset="0"/>
              <a:ea typeface="Calibri" panose="020F0502020204030204" pitchFamily="34" charset="0"/>
            </a:endParaRPr>
          </a:p>
          <a:p>
            <a:pPr>
              <a:spcAft>
                <a:spcPts val="0"/>
              </a:spcAft>
            </a:pPr>
            <a:r>
              <a:rPr lang="en-GB">
                <a:solidFill>
                  <a:srgbClr val="000000"/>
                </a:solidFill>
                <a:latin typeface="Arial Narrow" panose="020B0606020202030204" pitchFamily="34" charset="0"/>
                <a:ea typeface="Times New Roman" panose="02020603050405020304" pitchFamily="18" charset="0"/>
              </a:rPr>
              <a:t>Suddenly, explosively,  a panel blows out, glass everywhere. This immediate sets up the theme of a calm, prosperous city being smashed up and disrupted by the chaos of the Joker.</a:t>
            </a:r>
            <a:endParaRPr lang="en-GB">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Calibri" panose="020F0502020204030204" pitchFamily="34" charset="0"/>
              </a:rPr>
              <a:t> </a:t>
            </a:r>
          </a:p>
          <a:p>
            <a:pPr>
              <a:spcAft>
                <a:spcPts val="0"/>
              </a:spcAft>
            </a:pPr>
            <a:r>
              <a:rPr lang="en-GB">
                <a:solidFill>
                  <a:srgbClr val="000000"/>
                </a:solidFill>
                <a:latin typeface="Arial Narrow" panose="020B0606020202030204" pitchFamily="34" charset="0"/>
                <a:ea typeface="Times New Roman" panose="02020603050405020304" pitchFamily="18" charset="0"/>
              </a:rPr>
              <a:t>Cut to interior of the building. We meet a  man in a clown mask. The mask is at odds with what he is wearing. It is a mask for a child’s party but he is clearly up to no good.  He fires a projectile with a cable attached to it through the gap he has blown in the building.</a:t>
            </a:r>
            <a:endParaRPr lang="en-GB">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Calibri" panose="020F0502020204030204" pitchFamily="34" charset="0"/>
              </a:rPr>
              <a:t> </a:t>
            </a:r>
          </a:p>
          <a:p>
            <a:pPr>
              <a:spcAft>
                <a:spcPts val="0"/>
              </a:spcAft>
            </a:pPr>
            <a:r>
              <a:rPr lang="en-GB">
                <a:solidFill>
                  <a:srgbClr val="000000"/>
                </a:solidFill>
                <a:latin typeface="Arial Narrow" panose="020B0606020202030204" pitchFamily="34" charset="0"/>
                <a:ea typeface="Times New Roman" panose="02020603050405020304" pitchFamily="18" charset="0"/>
              </a:rPr>
              <a:t>Cut to ground level, to curb side. The drop from being high up to being low down on the ground brings a sense of vertigo and abruptness that is mildly confusing, and the fast cutting causes the viewer to focus and concentrate to keep up with the different characters and situations. </a:t>
            </a:r>
            <a:br>
              <a:rPr lang="en-GB" sz="1600">
                <a:solidFill>
                  <a:srgbClr val="000000"/>
                </a:solidFill>
                <a:latin typeface="Helvetica Neue"/>
                <a:ea typeface="Times New Roman" panose="02020603050405020304" pitchFamily="18" charset="0"/>
              </a:rPr>
            </a:br>
            <a:br>
              <a:rPr lang="en-GB" sz="2800">
                <a:latin typeface="Calibri" panose="020F0502020204030204" pitchFamily="34" charset="0"/>
                <a:ea typeface="Times New Roman" panose="02020603050405020304" pitchFamily="18" charset="0"/>
              </a:rPr>
            </a:br>
            <a:endParaRPr lang="en-GB"/>
          </a:p>
        </p:txBody>
      </p:sp>
    </p:spTree>
    <p:extLst>
      <p:ext uri="{BB962C8B-B14F-4D97-AF65-F5344CB8AC3E}">
        <p14:creationId xmlns:p14="http://schemas.microsoft.com/office/powerpoint/2010/main" val="246004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BE0791-9D38-4E53-B6C9-4728EF1E4E09}"/>
              </a:ext>
            </a:extLst>
          </p:cNvPr>
          <p:cNvSpPr/>
          <p:nvPr/>
        </p:nvSpPr>
        <p:spPr>
          <a:xfrm>
            <a:off x="548640" y="416570"/>
            <a:ext cx="9281160" cy="5078313"/>
          </a:xfrm>
          <a:prstGeom prst="rect">
            <a:avLst/>
          </a:prstGeom>
        </p:spPr>
        <p:txBody>
          <a:bodyPr wrap="square">
            <a:spAutoFit/>
          </a:bodyPr>
          <a:lstStyle/>
          <a:p>
            <a:pPr>
              <a:spcAft>
                <a:spcPts val="0"/>
              </a:spcAft>
            </a:pPr>
            <a:r>
              <a:rPr lang="en-GB">
                <a:solidFill>
                  <a:srgbClr val="000000"/>
                </a:solidFill>
                <a:latin typeface="Arial Narrow" panose="020B0606020202030204" pitchFamily="34" charset="0"/>
                <a:ea typeface="Times New Roman" panose="02020603050405020304" pitchFamily="18" charset="0"/>
              </a:rPr>
              <a:t>At ground level, we see the back of a mysterious figure carrying a holdall over their right shoulder. On his left shoulder is a clown mask. The camera dwells on the back of the figure creating a sense that they are important and sinister with the child’s cloud mask slung over their shoulder. We hear a battered car approach and it stops very suddenly in front of him with a loud </a:t>
            </a:r>
            <a:r>
              <a:rPr lang="en-GB" err="1">
                <a:solidFill>
                  <a:srgbClr val="000000"/>
                </a:solidFill>
                <a:latin typeface="Arial Narrow" panose="020B0606020202030204" pitchFamily="34" charset="0"/>
                <a:ea typeface="Times New Roman" panose="02020603050405020304" pitchFamily="18" charset="0"/>
              </a:rPr>
              <a:t>diagetic</a:t>
            </a:r>
            <a:r>
              <a:rPr lang="en-GB">
                <a:solidFill>
                  <a:srgbClr val="000000"/>
                </a:solidFill>
                <a:latin typeface="Arial Narrow" panose="020B0606020202030204" pitchFamily="34" charset="0"/>
                <a:ea typeface="Times New Roman" panose="02020603050405020304" pitchFamily="18" charset="0"/>
              </a:rPr>
              <a:t> screech. He gets in.  </a:t>
            </a:r>
            <a:r>
              <a:rPr lang="en-GB">
                <a:latin typeface="Arial Narrow" panose="020B0606020202030204" pitchFamily="34" charset="0"/>
                <a:ea typeface="Calibri" panose="020F0502020204030204" pitchFamily="34" charset="0"/>
              </a:rPr>
              <a:t> </a:t>
            </a:r>
          </a:p>
          <a:p>
            <a:pPr>
              <a:spcAft>
                <a:spcPts val="0"/>
              </a:spcAft>
            </a:pPr>
            <a:endParaRPr lang="en-GB">
              <a:latin typeface="Arial Narrow" panose="020B0606020202030204" pitchFamily="34" charset="0"/>
              <a:ea typeface="Calibri" panose="020F0502020204030204" pitchFamily="34" charset="0"/>
            </a:endParaRPr>
          </a:p>
          <a:p>
            <a:pPr>
              <a:spcAft>
                <a:spcPts val="0"/>
              </a:spcAft>
            </a:pPr>
            <a:r>
              <a:rPr lang="en-GB">
                <a:solidFill>
                  <a:srgbClr val="000000"/>
                </a:solidFill>
                <a:latin typeface="Arial Narrow" panose="020B0606020202030204" pitchFamily="34" charset="0"/>
                <a:ea typeface="Times New Roman" panose="02020603050405020304" pitchFamily="18" charset="0"/>
              </a:rPr>
              <a:t>Cut back to the mirrored building. Agitated cello music plays creating a sense of unease. The two clown-masked men slide down the wire that was previously fired from the gun like a zip wire crossing the street to a rooftop opposite. The camera follows them out of the window and tilts down revealing a dizzying shot of the street below.  Cut to high angle as the two clown masked figure cross the frame left to right.</a:t>
            </a:r>
            <a:r>
              <a:rPr lang="en-GB">
                <a:latin typeface="Arial Narrow" panose="020B0606020202030204" pitchFamily="34" charset="0"/>
                <a:ea typeface="Calibri" panose="020F0502020204030204" pitchFamily="34" charset="0"/>
              </a:rPr>
              <a:t> </a:t>
            </a:r>
          </a:p>
          <a:p>
            <a:pPr>
              <a:spcAft>
                <a:spcPts val="0"/>
              </a:spcAft>
            </a:pPr>
            <a:r>
              <a:rPr lang="en-GB">
                <a:solidFill>
                  <a:srgbClr val="000000"/>
                </a:solidFill>
                <a:latin typeface="Arial Narrow" panose="020B0606020202030204" pitchFamily="34" charset="0"/>
                <a:ea typeface="Times New Roman" panose="02020603050405020304" pitchFamily="18" charset="0"/>
              </a:rPr>
              <a:t>This provides a disturbing setting of the size of the city and the sense of evil being one part of such a complex, vast system.</a:t>
            </a:r>
            <a:r>
              <a:rPr lang="en-GB">
                <a:latin typeface="Arial Narrow" panose="020B0606020202030204" pitchFamily="34" charset="0"/>
                <a:ea typeface="Calibri" panose="020F0502020204030204" pitchFamily="34" charset="0"/>
              </a:rPr>
              <a:t> </a:t>
            </a:r>
          </a:p>
          <a:p>
            <a:pPr>
              <a:spcAft>
                <a:spcPts val="0"/>
              </a:spcAft>
            </a:pPr>
            <a:endParaRPr lang="en-GB">
              <a:latin typeface="Arial Narrow" panose="020B0606020202030204" pitchFamily="34" charset="0"/>
              <a:ea typeface="Calibri" panose="020F0502020204030204" pitchFamily="34" charset="0"/>
            </a:endParaRPr>
          </a:p>
          <a:p>
            <a:pPr>
              <a:spcAft>
                <a:spcPts val="0"/>
              </a:spcAft>
            </a:pPr>
            <a:r>
              <a:rPr lang="en-GB">
                <a:solidFill>
                  <a:srgbClr val="000000"/>
                </a:solidFill>
                <a:latin typeface="Arial Narrow" panose="020B0606020202030204" pitchFamily="34" charset="0"/>
                <a:ea typeface="Times New Roman" panose="02020603050405020304" pitchFamily="18" charset="0"/>
              </a:rPr>
              <a:t>Camera angle rotates 90 degrees to follow them and cuts to a low wide angle of the characters dropping off the wire onto the roof top. We now clearly see their masked clown faces. The contrast between children’s party clown masks and their obvious intent to rob create a feeling of wrongness.</a:t>
            </a:r>
            <a:r>
              <a:rPr lang="en-GB">
                <a:latin typeface="Arial Narrow" panose="020B0606020202030204" pitchFamily="34" charset="0"/>
                <a:ea typeface="Calibri" panose="020F0502020204030204" pitchFamily="34" charset="0"/>
              </a:rPr>
              <a:t> </a:t>
            </a:r>
          </a:p>
          <a:p>
            <a:pPr>
              <a:spcAft>
                <a:spcPts val="0"/>
              </a:spcAft>
            </a:pPr>
            <a:r>
              <a:rPr lang="en-GB">
                <a:solidFill>
                  <a:srgbClr val="000000"/>
                </a:solidFill>
                <a:latin typeface="Arial Narrow" panose="020B0606020202030204" pitchFamily="34" charset="0"/>
                <a:ea typeface="Times New Roman" panose="02020603050405020304" pitchFamily="18" charset="0"/>
              </a:rPr>
              <a:t>Cut to interior of the car we saw earlier. Figures are shot from rear of vehicle onto backlit figures., putting them into the shadows.   “Three of a kind, let’s do this”.  They are clearly on their way to a robbery. </a:t>
            </a:r>
            <a:br>
              <a:rPr lang="en-GB" sz="3200">
                <a:latin typeface="Calibri" panose="020F0502020204030204" pitchFamily="34" charset="0"/>
                <a:ea typeface="Times New Roman" panose="02020603050405020304" pitchFamily="18" charset="0"/>
              </a:rPr>
            </a:br>
            <a:endParaRPr lang="en-GB"/>
          </a:p>
        </p:txBody>
      </p:sp>
    </p:spTree>
    <p:extLst>
      <p:ext uri="{BB962C8B-B14F-4D97-AF65-F5344CB8AC3E}">
        <p14:creationId xmlns:p14="http://schemas.microsoft.com/office/powerpoint/2010/main" val="22483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04597F-8A4C-44D7-8AEF-F4F82A380619}"/>
              </a:ext>
            </a:extLst>
          </p:cNvPr>
          <p:cNvSpPr/>
          <p:nvPr/>
        </p:nvSpPr>
        <p:spPr>
          <a:xfrm>
            <a:off x="262890" y="109478"/>
            <a:ext cx="11212830" cy="4616648"/>
          </a:xfrm>
          <a:prstGeom prst="rect">
            <a:avLst/>
          </a:prstGeom>
        </p:spPr>
        <p:txBody>
          <a:bodyPr wrap="square">
            <a:spAutoFit/>
          </a:bodyPr>
          <a:lstStyle/>
          <a:p>
            <a:pPr>
              <a:spcAft>
                <a:spcPts val="0"/>
              </a:spcAft>
            </a:pPr>
            <a:r>
              <a:rPr lang="en-GB">
                <a:latin typeface="Arial Narrow" panose="020B0606020202030204" pitchFamily="34" charset="0"/>
                <a:ea typeface="Times New Roman" panose="02020603050405020304" pitchFamily="18" charset="0"/>
              </a:rPr>
              <a:t>Cut to front seat. We hear the dialogue between driver and passenger. They are carrying guns, one of the main props used in this introduction — not only their physical presence but the sound effect too carries the message of death and destruction.  We hear the clown-masked robbers mention that the guy planning the robbery is called “The Joker” and he will get the sixth share.</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Cut to the rooftop guys who have just got off the zipwire. In contrast to the dizzying drone wide shot of them high above the city from the previous scene, this is now showing a mid shot of one guy fiddling with an electric device on the roof. At the same time they are discussing the same subject—  the Joker  and that he wears ‘warpaint’. This links to the bizarre clown’s masks they are wearing. It develops as a theme that what is usually childishly innocent is - in this context - distorted to hide evil.</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This dialogue sets up the enigma of who is The Joker and creates him as the central figure of this heist, even though we don’t think we’ve “met" him we feel his presence. This sets him up as the powerful figure of the film title, before we even see his face.</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The action in this opening montage continues to alternate between the action of two groups of people working on the same crime from different perspectives, at roof top level and at ground level, with fast edits between these disparate settings creating a sense of pace and disorientation. The roof top is lit brightly, open to the sky, the car below is dark and shadowy, adding more contrasts and a disorientating effect.</a:t>
            </a:r>
            <a:endParaRPr lang="en-GB" sz="2000">
              <a:effectLst/>
              <a:latin typeface="Arial Narrow" panose="020B0606020202030204" pitchFamily="34" charset="0"/>
              <a:ea typeface="Calibri" panose="020F0502020204030204" pitchFamily="34" charset="0"/>
            </a:endParaRPr>
          </a:p>
        </p:txBody>
      </p:sp>
    </p:spTree>
    <p:extLst>
      <p:ext uri="{BB962C8B-B14F-4D97-AF65-F5344CB8AC3E}">
        <p14:creationId xmlns:p14="http://schemas.microsoft.com/office/powerpoint/2010/main" val="25614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56D14E-E4CC-43E8-81D1-4F3209073483}"/>
              </a:ext>
            </a:extLst>
          </p:cNvPr>
          <p:cNvSpPr/>
          <p:nvPr/>
        </p:nvSpPr>
        <p:spPr>
          <a:xfrm>
            <a:off x="240030" y="228600"/>
            <a:ext cx="11692890" cy="5386090"/>
          </a:xfrm>
          <a:prstGeom prst="rect">
            <a:avLst/>
          </a:prstGeom>
        </p:spPr>
        <p:txBody>
          <a:bodyPr wrap="square">
            <a:spAutoFit/>
          </a:bodyPr>
          <a:lstStyle/>
          <a:p>
            <a:r>
              <a:rPr lang="en-GB">
                <a:latin typeface="Arial Narrow" panose="020B0606020202030204" pitchFamily="34" charset="0"/>
              </a:rPr>
              <a:t>Cut to camera — behind the robbers, pushing  with the robbers, following them as they move through into a bank building. The building is grand with marble floors and quite grand design, showing us that this is a traditional and rich environment, which the robbers are </a:t>
            </a:r>
            <a:r>
              <a:rPr lang="en-GB" err="1">
                <a:latin typeface="Arial Narrow" panose="020B0606020202030204" pitchFamily="34" charset="0"/>
              </a:rPr>
              <a:t>disrupting.The</a:t>
            </a:r>
            <a:r>
              <a:rPr lang="en-GB">
                <a:latin typeface="Arial Narrow" panose="020B0606020202030204" pitchFamily="34" charset="0"/>
              </a:rPr>
              <a:t> colour palette changes in the bank, from the dark colours and blues of the car, we are in a lighter, orangey brown space full of vulnerable customers and bank staff. The camera movement, following the robbers, adds extra energy to the scene, to add to the accelerated cutting.. </a:t>
            </a:r>
          </a:p>
          <a:p>
            <a:r>
              <a:rPr lang="en-GB">
                <a:latin typeface="Arial Narrow" panose="020B0606020202030204" pitchFamily="34" charset="0"/>
              </a:rPr>
              <a:t> </a:t>
            </a:r>
          </a:p>
          <a:p>
            <a:r>
              <a:rPr lang="en-GB">
                <a:latin typeface="Arial Narrow" panose="020B0606020202030204" pitchFamily="34" charset="0"/>
              </a:rPr>
              <a:t>Cut to a reverse shot as the camera tracks back so we see the action from a different angle. The sense of disorientation is exacerbated.</a:t>
            </a:r>
          </a:p>
          <a:p>
            <a:r>
              <a:rPr lang="en-GB">
                <a:latin typeface="Arial Narrow" panose="020B0606020202030204" pitchFamily="34" charset="0"/>
              </a:rPr>
              <a:t> </a:t>
            </a:r>
          </a:p>
          <a:p>
            <a:r>
              <a:rPr lang="en-GB">
                <a:latin typeface="Arial Narrow" panose="020B0606020202030204" pitchFamily="34" charset="0"/>
              </a:rPr>
              <a:t>Camera stops suddenly, revealing the ‘tellers’ (as Americans call them) as one of the clown-masked robbers drags the bank employee over the counter and onto the floor.   We see the actor’s frightened face, a frail terrified human, in stark contrast to the unforgiving, unmoving features of the clown mask. The contrast highlights the lack of humanity of the robbers.</a:t>
            </a:r>
          </a:p>
          <a:p>
            <a:r>
              <a:rPr lang="en-GB">
                <a:latin typeface="Arial Narrow" panose="020B0606020202030204" pitchFamily="34" charset="0"/>
              </a:rPr>
              <a:t> </a:t>
            </a:r>
          </a:p>
          <a:p>
            <a:r>
              <a:rPr lang="en-GB">
                <a:latin typeface="Arial Narrow" panose="020B0606020202030204" pitchFamily="34" charset="0"/>
              </a:rPr>
              <a:t>This effect is amplified by the audio — we  hear the reverb of multiple voices — some gruff and aggressive, others frightened and small — shouting, bouncing off the surfaces in the large room with marble floors and hard surfaces.  It creates a sense of the enormity of the bank and the command these masked robbers have over the situation, which adds to the feeling of menace.</a:t>
            </a:r>
            <a:r>
              <a:rPr lang="en-GB">
                <a:latin typeface="Arial Narrow" panose="020B0606020202030204" pitchFamily="34" charset="0"/>
                <a:ea typeface="Times New Roman" panose="02020603050405020304" pitchFamily="18" charset="0"/>
              </a:rPr>
              <a:t> </a:t>
            </a:r>
          </a:p>
          <a:p>
            <a:r>
              <a:rPr lang="en-GB">
                <a:latin typeface="Arial Narrow" panose="020B0606020202030204" pitchFamily="34" charset="0"/>
                <a:ea typeface="Times New Roman" panose="02020603050405020304" pitchFamily="18" charset="0"/>
              </a:rPr>
              <a:t>The music begins to pick back up as it again cross-cuts back to the two robbers  on the roof who are checking the alarm system. When one clown-mask guy finishes cracking the alarm system the other one  shoots him on instructions from the Joker.  This scene is shocking — combined with the impersonal effects of the clown masks, it shows a brutal coldness. Nobody, nothing, is to be trusted.</a:t>
            </a:r>
            <a:endParaRPr lang="en-GB">
              <a:latin typeface="Arial Narrow" panose="020B0606020202030204" pitchFamily="34" charset="0"/>
              <a:ea typeface="Calibri" panose="020F0502020204030204" pitchFamily="34" charset="0"/>
            </a:endParaRPr>
          </a:p>
          <a:p>
            <a:endParaRPr lang="en-GB" sz="20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22303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4FC56-2444-4C76-A9E3-B88DF8C32AEE}"/>
              </a:ext>
            </a:extLst>
          </p:cNvPr>
          <p:cNvSpPr/>
          <p:nvPr/>
        </p:nvSpPr>
        <p:spPr>
          <a:xfrm>
            <a:off x="251460" y="257443"/>
            <a:ext cx="11612880" cy="6678751"/>
          </a:xfrm>
          <a:prstGeom prst="rect">
            <a:avLst/>
          </a:prstGeom>
        </p:spPr>
        <p:txBody>
          <a:bodyPr wrap="square">
            <a:spAutoFit/>
          </a:bodyPr>
          <a:lstStyle/>
          <a:p>
            <a:pPr>
              <a:spcAft>
                <a:spcPts val="0"/>
              </a:spcAft>
            </a:pPr>
            <a:r>
              <a:rPr lang="en-GB" sz="2000">
                <a:latin typeface="Arial Narrow" panose="020B0606020202030204" pitchFamily="34" charset="0"/>
                <a:ea typeface="Times New Roman" panose="02020603050405020304" pitchFamily="18" charset="0"/>
              </a:rPr>
              <a:t> </a:t>
            </a:r>
            <a:r>
              <a:rPr lang="en-GB">
                <a:latin typeface="Arial Narrow" panose="020B0606020202030204" pitchFamily="34" charset="0"/>
                <a:ea typeface="Times New Roman" panose="02020603050405020304" pitchFamily="18" charset="0"/>
              </a:rPr>
              <a:t>Cut back to the bank floor, we see the clowns there are terrorising the staff and customers. Although we cannot see the expressions on the robber’s faces, we get a sense of their characters from their body language — swaggering, trigger-happy. They force the hostages to sit down, and one is given a device to hold, which seems menacing like maybe a grenade. This is an instrument of war that is completely out of place in this ornate city setting. The juxtaposition is jarring. It is a powerful bit of mise </a:t>
            </a:r>
            <a:r>
              <a:rPr lang="en-GB" err="1">
                <a:latin typeface="Arial Narrow" panose="020B0606020202030204" pitchFamily="34" charset="0"/>
                <a:ea typeface="Times New Roman" panose="02020603050405020304" pitchFamily="18" charset="0"/>
              </a:rPr>
              <a:t>en</a:t>
            </a:r>
            <a:r>
              <a:rPr lang="en-GB">
                <a:latin typeface="Arial Narrow" panose="020B0606020202030204" pitchFamily="34" charset="0"/>
                <a:ea typeface="Times New Roman" panose="02020603050405020304" pitchFamily="18" charset="0"/>
              </a:rPr>
              <a:t> scene.</a:t>
            </a: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Cut to the manager who appears to be ignored by the robbers to this point. Pointedly, he removes his glasses. The action of removing part of his bank manager ‘costume’ is powerful - it seems as if he cannot be what we think he is. Maybe he has hidden layers or motivations? There is a sense of anticipation. The manager has become a third ‘player’ to cut to in the montage, but we don’t know why yet.</a:t>
            </a:r>
            <a:r>
              <a:rPr lang="en-GB" sz="2000">
                <a:latin typeface="Arial Narrow" panose="020B0606020202030204" pitchFamily="34" charset="0"/>
                <a:ea typeface="Times New Roman" panose="02020603050405020304" pitchFamily="18" charset="0"/>
              </a:rPr>
              <a:t> </a:t>
            </a:r>
          </a:p>
          <a:p>
            <a:pPr>
              <a:spcAft>
                <a:spcPts val="0"/>
              </a:spcAft>
            </a:pPr>
            <a:endParaRPr lang="en-GB" sz="2000">
              <a:latin typeface="Arial Narrow" panose="020B0606020202030204" pitchFamily="34" charset="0"/>
              <a:ea typeface="Times New Roman" panose="02020603050405020304" pitchFamily="18" charset="0"/>
            </a:endParaRPr>
          </a:p>
          <a:p>
            <a:pPr>
              <a:spcAft>
                <a:spcPts val="0"/>
              </a:spcAft>
            </a:pPr>
            <a:r>
              <a:rPr lang="en-GB">
                <a:latin typeface="Arial Narrow" panose="020B0606020202030204" pitchFamily="34" charset="0"/>
                <a:ea typeface="Times New Roman" panose="02020603050405020304" pitchFamily="18" charset="0"/>
              </a:rPr>
              <a:t>Cut to the bank floor again. Close ups and mid-shots of the robbers are taping people’s hands together with the grenade devices.</a:t>
            </a:r>
            <a:r>
              <a:rPr lang="en-GB">
                <a:latin typeface="Arial Narrow" panose="020B0606020202030204" pitchFamily="34" charset="0"/>
              </a:rPr>
              <a:t> There is another fast cut to the vault — another robber enters a vault and uses a handheld drilling device to drill into the vault’s door.  This small action shows a sense of purpose. He has come with the tool for the job. It seems that he knows what he is doing and has done this before.</a:t>
            </a:r>
            <a:r>
              <a:rPr lang="en-GB">
                <a:latin typeface="Arial Narrow" panose="020B0606020202030204" pitchFamily="34" charset="0"/>
                <a:ea typeface="Times New Roman" panose="02020603050405020304" pitchFamily="18" charset="0"/>
              </a:rPr>
              <a:t> Meanwhile, in the lobby, the menacing of staff and customers continues - brutally. Violent acts like striking security guys in the back and reaffirming their command that everyone should “Stay down”.</a:t>
            </a:r>
            <a:r>
              <a:rPr lang="en-GB" sz="2000">
                <a:latin typeface="Arial Narrow" panose="020B0606020202030204" pitchFamily="34" charset="0"/>
                <a:ea typeface="Times New Roman" panose="02020603050405020304" pitchFamily="18" charset="0"/>
              </a:rPr>
              <a:t> </a:t>
            </a:r>
          </a:p>
          <a:p>
            <a:pPr>
              <a:spcAft>
                <a:spcPts val="0"/>
              </a:spcAft>
            </a:pP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Cut to the manager’s office. Glasses off now, he appears to be slowly rotating in preparation for some form of action. There is a sense of tension from this simple scene. It is unclear why the robbers have left the bank manager alone or what why he took his glasses off, or what he will do. We suspect he is not what he seems. This has a disruptive effect, adding to the effect on the viewer of anxiety and tension. At this point in the film, we have clearly moved from cutting between two perspectives (the two sets of robbers) to three perspectives (the bank manager too). This gives a greater sense of action and speed and pace and disorientation.  It is building to something and continues building.</a:t>
            </a:r>
            <a:endParaRPr lang="en-GB" sz="2000">
              <a:latin typeface="Arial Narrow" panose="020B0606020202030204" pitchFamily="34" charset="0"/>
              <a:ea typeface="Calibri" panose="020F0502020204030204" pitchFamily="34" charset="0"/>
            </a:endParaRPr>
          </a:p>
          <a:p>
            <a:endParaRPr lang="en-GB"/>
          </a:p>
          <a:p>
            <a:pPr>
              <a:spcAft>
                <a:spcPts val="0"/>
              </a:spcAft>
            </a:pPr>
            <a:endParaRPr lang="en-GB"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79569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36E8EA-5AA2-48DF-B589-801E8031C9EE}"/>
              </a:ext>
            </a:extLst>
          </p:cNvPr>
          <p:cNvSpPr/>
          <p:nvPr/>
        </p:nvSpPr>
        <p:spPr>
          <a:xfrm>
            <a:off x="415290" y="291733"/>
            <a:ext cx="11361420" cy="6340197"/>
          </a:xfrm>
          <a:prstGeom prst="rect">
            <a:avLst/>
          </a:prstGeom>
        </p:spPr>
        <p:txBody>
          <a:bodyPr wrap="square">
            <a:spAutoFit/>
          </a:bodyPr>
          <a:lstStyle/>
          <a:p>
            <a:pPr>
              <a:spcAft>
                <a:spcPts val="0"/>
              </a:spcAft>
            </a:pPr>
            <a:r>
              <a:rPr lang="en-GB" sz="2000">
                <a:latin typeface="Arial Narrow" panose="020B0606020202030204" pitchFamily="34" charset="0"/>
                <a:ea typeface="Times New Roman" panose="02020603050405020304" pitchFamily="18" charset="0"/>
              </a:rPr>
              <a:t> </a:t>
            </a:r>
            <a:r>
              <a:rPr lang="en-GB">
                <a:latin typeface="Arial Narrow" panose="020B0606020202030204" pitchFamily="34" charset="0"/>
                <a:ea typeface="Times New Roman" panose="02020603050405020304" pitchFamily="18" charset="0"/>
              </a:rPr>
              <a:t>Cut to the bank lobby. Int what seems like a jump in time which is further disorientating (because we don’t see him pick up a gun) an explosive shot has been fired from the manager’s office, smashing the glass that separates him from the lobby, causing one of the robbers to  fall to the ground.  This mirrors the shot at the start of the film when we see the mirrored building windows explode outwards due to the robbers firing their zip wire out the window. It casts a question on whether the bank manager is a good guy or a bad guy and adds to the overall sense of confusion.</a:t>
            </a:r>
          </a:p>
          <a:p>
            <a:pPr>
              <a:spcAft>
                <a:spcPts val="0"/>
              </a:spcAft>
            </a:pPr>
            <a:endParaRPr lang="en-GB">
              <a:latin typeface="Arial Narrow" panose="020B0606020202030204" pitchFamily="34" charset="0"/>
              <a:ea typeface="Times New Roman" panose="02020603050405020304" pitchFamily="18" charset="0"/>
            </a:endParaRPr>
          </a:p>
          <a:p>
            <a:r>
              <a:rPr lang="en-GB">
                <a:latin typeface="Arial Narrow" panose="020B0606020202030204" pitchFamily="34" charset="0"/>
              </a:rPr>
              <a:t>Suddenly it feels like the action has ramped up. The bank manager is up and he is on the move. A persistent music track — a drum beat and low piano notes — a percussive rhythm plays throughout, creating a sense of nervous urgency as the manager emerges from the office re-cocking his gun. It is a shot gun.  Shells are ejected as he reloads with a relentless clunking sound, and smoke comes out as he fires noisy shots with accompanying reverb and re-loading diagenetic sounds. Action focuses on the manager as he chases one of the three clowns who dodges for cover from desks in the lobby, ballistic explosions scatter debris from the desks making it appear as if they’ve been shot, thanks to the special effects department.  The noise and confusion is at another level now.</a:t>
            </a:r>
          </a:p>
          <a:p>
            <a:pPr>
              <a:spcAft>
                <a:spcPts val="0"/>
              </a:spcAft>
            </a:pPr>
            <a:r>
              <a:rPr lang="en-GB">
                <a:latin typeface="Arial Narrow" panose="020B0606020202030204" pitchFamily="34" charset="0"/>
                <a:ea typeface="Times New Roman" panose="02020603050405020304" pitchFamily="18" charset="0"/>
              </a:rPr>
              <a:t>The scene continues its technique of alternating between different sets of action rather than staying on one, which in some ways adds to the sense of being out of control because there is a sense of multiple things happening at the same time. </a:t>
            </a:r>
            <a:r>
              <a:rPr lang="en-GB" sz="2000">
                <a:latin typeface="Arial Narrow" panose="020B0606020202030204" pitchFamily="34" charset="0"/>
                <a:ea typeface="Times New Roman" panose="02020603050405020304" pitchFamily="18" charset="0"/>
              </a:rPr>
              <a:t> </a:t>
            </a:r>
          </a:p>
          <a:p>
            <a:pPr>
              <a:spcAft>
                <a:spcPts val="0"/>
              </a:spcAft>
            </a:pP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Control of the situation has suddenly changed as the manager emerges re-cocking his rifle and simultaneously the robber trying to open the vault is repelled by an electrical charge from the door. We see sparks and hear an audio sound effect of electrical arcing.</a:t>
            </a: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Low angle. Two of the robbers seek shelter behind one of the desks. Camera stops tracking and allows the manager to move forward in frame, filling the frame as he yells “Have you any idea what you’re stealing from? Your friends are dead”.  A sense of power emanates from him. But he is being set up as a surprise hero simply for a fall … the robbers, hidden behind a desk, have been counting the number of shots that the manager has fired and have calculated that he has used his last shell in the barrel.  </a:t>
            </a:r>
            <a:endParaRPr lang="en-GB" sz="2000">
              <a:latin typeface="Arial Narrow" panose="020B0606020202030204" pitchFamily="34" charset="0"/>
              <a:ea typeface="Calibri" panose="020F0502020204030204" pitchFamily="34" charset="0"/>
            </a:endParaRPr>
          </a:p>
          <a:p>
            <a:pPr>
              <a:spcAft>
                <a:spcPts val="0"/>
              </a:spcAft>
            </a:pPr>
            <a:r>
              <a:rPr lang="en-GB" sz="2000">
                <a:latin typeface="Calibri" panose="020F0502020204030204" pitchFamily="34" charset="0"/>
                <a:ea typeface="Times New Roman" panose="02020603050405020304" pitchFamily="18" charset="0"/>
              </a:rPr>
              <a:t> </a:t>
            </a:r>
            <a:endParaRPr lang="en-GB"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37637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9C9123-3EA0-42F2-B58E-DBCB53F66FF8}"/>
              </a:ext>
            </a:extLst>
          </p:cNvPr>
          <p:cNvSpPr/>
          <p:nvPr/>
        </p:nvSpPr>
        <p:spPr>
          <a:xfrm>
            <a:off x="278130" y="135791"/>
            <a:ext cx="11635740" cy="5755422"/>
          </a:xfrm>
          <a:prstGeom prst="rect">
            <a:avLst/>
          </a:prstGeom>
        </p:spPr>
        <p:txBody>
          <a:bodyPr wrap="square">
            <a:spAutoFit/>
          </a:bodyPr>
          <a:lstStyle/>
          <a:p>
            <a:pPr>
              <a:spcAft>
                <a:spcPts val="0"/>
              </a:spcAft>
            </a:pPr>
            <a:r>
              <a:rPr lang="en-GB">
                <a:latin typeface="Arial Narrow" panose="020B0606020202030204" pitchFamily="34" charset="0"/>
                <a:ea typeface="Times New Roman" panose="02020603050405020304" pitchFamily="18" charset="0"/>
              </a:rPr>
              <a:t>The scene continues its technique of alternating between different sets of action rather than staying on one, which in some ways adds to the sense of being out of control because there is a sense of multiple things happening at the same time. </a:t>
            </a: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Control of the situation has suddenly changed as the manager emerges re-cocking his rifle and simultaneously the robber trying to open the vault is repelled by an electrical charge from the door. We see sparks and hear an audio sound effect of electrical arcing.</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Low angle. Two of the robbers seek shelter behind one of the desks. Camera stops tracking and allows the manager to move forward in frame, filling the frame as he yells “Have you any idea what you’re stealing from? Your friends are dead”.  A sense of power emanates from him. But he is being set up as a surprise hero simply for a fall … the robbers, hidden behind a desk, have been counting the number of shots that the manager has fired and have calculated that he has used his last shell in the barrel.  One of the robbers emerges from cover, shoots and hits the manager. Dead.  The camera dwells for an uncomfortably long moment on this tragi-comic dark image of a violent clown looking down at the corpse. This highlights the grisly murder and that the clown delights in death and destruction.</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Next frame is at desk level. Second robber pops up into frame and offering comedic light relief asks “When did you learn to count?”  The faces are in masks, impassive, which adds to the sense of dark humour.</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Cut to the vault below ground. Doors opening to vault room as we follow one of the clowns in the blue suit joining the clown who has been attempting to open the fault door who explains to his newly arrived partner that the vault has been wired up with 5000 vaults, “What kind of bank does that?” he asks.  The blue suited robber opens a bag and unrolls something on the floor that we don’t quite see. He says it’s a mob bank, “I guess the joker’s as crazy as they say”.  Blue suit asks “Where’s the alarm guy?”  The robber working on the door says “boss told me to  “take out” other robbers once the job was done, and this would be one less person to share with", </a:t>
            </a:r>
            <a:endParaRPr lang="en-GB" sz="2000">
              <a:effectLst/>
              <a:latin typeface="Arial Narrow" panose="020B0606020202030204" pitchFamily="34" charset="0"/>
              <a:ea typeface="Calibri" panose="020F0502020204030204" pitchFamily="34" charset="0"/>
            </a:endParaRPr>
          </a:p>
        </p:txBody>
      </p:sp>
    </p:spTree>
    <p:extLst>
      <p:ext uri="{BB962C8B-B14F-4D97-AF65-F5344CB8AC3E}">
        <p14:creationId xmlns:p14="http://schemas.microsoft.com/office/powerpoint/2010/main" val="1857429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D7974-337A-4400-A162-B25ED2FAB7CF}"/>
              </a:ext>
            </a:extLst>
          </p:cNvPr>
          <p:cNvSpPr/>
          <p:nvPr/>
        </p:nvSpPr>
        <p:spPr>
          <a:xfrm>
            <a:off x="285750" y="186244"/>
            <a:ext cx="10984230" cy="8402300"/>
          </a:xfrm>
          <a:prstGeom prst="rect">
            <a:avLst/>
          </a:prstGeom>
        </p:spPr>
        <p:txBody>
          <a:bodyPr wrap="square">
            <a:spAutoFit/>
          </a:bodyPr>
          <a:lstStyle/>
          <a:p>
            <a:pPr>
              <a:spcAft>
                <a:spcPts val="0"/>
              </a:spcAft>
            </a:pPr>
            <a:r>
              <a:rPr lang="en-GB">
                <a:latin typeface="Arial Narrow" panose="020B0606020202030204" pitchFamily="34" charset="0"/>
                <a:ea typeface="Times New Roman" panose="02020603050405020304" pitchFamily="18" charset="0"/>
              </a:rPr>
              <a:t>He then spins the vault door rotary handles as he gains access to the vault. As he does so, the robber in the blue suit shoots the vault opener. Guns are definitely the most popular prop in this sequence, which underlines the deathly chaos surrounding the personality of the Joker, and introduces what he is about without even introducing him yet.</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We leave the action in the vault and return to the lobby where we follow a midst of a figure from the rear walking slowly and confidently amongst the frightened staff and customers who are still on the ground, hands tied together holding the grenades they were given. The shadowy figure's head turns slightly and we see he is wearing a clown mask. These masks work hard throughout the sequence to add extra menace to every scene and every action. The innocent smiling face of a clown contrasting with the brutality  and carnage.</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The action cuts to the vault room, shot from inside the vault as the vault door opens and blue-suit robber enters the vault. He throws bags to the ground . The camera cuts to a mid shot of him scooping up armfuls of cash, emphasising the wealth of money, and starts loading wads of cash into one of them.</a:t>
            </a:r>
            <a:endParaRPr lang="en-GB" sz="2000">
              <a:latin typeface="Arial Narrow" panose="020B0606020202030204" pitchFamily="34" charset="0"/>
              <a:ea typeface="Calibri" panose="020F0502020204030204" pitchFamily="34" charset="0"/>
            </a:endParaRPr>
          </a:p>
          <a:p>
            <a:pPr>
              <a:spcAft>
                <a:spcPts val="0"/>
              </a:spcAft>
            </a:pPr>
            <a:r>
              <a:rPr lang="en-GB" sz="2000">
                <a:latin typeface="Arial Narrow" panose="020B0606020202030204" pitchFamily="34" charset="0"/>
                <a:ea typeface="Times New Roman" panose="02020603050405020304" pitchFamily="18" charset="0"/>
              </a:rPr>
              <a:t> </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Cut to the lobby. Mid shot, tilted down, of two hold-</a:t>
            </a:r>
            <a:r>
              <a:rPr lang="en-GB" err="1">
                <a:latin typeface="Arial Narrow" panose="020B0606020202030204" pitchFamily="34" charset="0"/>
                <a:ea typeface="Times New Roman" panose="02020603050405020304" pitchFamily="18" charset="0"/>
              </a:rPr>
              <a:t>alls</a:t>
            </a:r>
            <a:r>
              <a:rPr lang="en-GB">
                <a:latin typeface="Arial Narrow" panose="020B0606020202030204" pitchFamily="34" charset="0"/>
                <a:ea typeface="Times New Roman" panose="02020603050405020304" pitchFamily="18" charset="0"/>
              </a:rPr>
              <a:t> heavy with swag. “It’s a lot of money” say the robbers. The swag is piled up as the two robbers discuss “If the joker guy was so smart he’d bring a bigger car”.</a:t>
            </a:r>
          </a:p>
          <a:p>
            <a:pPr>
              <a:spcAft>
                <a:spcPts val="0"/>
              </a:spcAft>
            </a:pPr>
            <a:r>
              <a:rPr lang="en-GB">
                <a:latin typeface="Arial Narrow" panose="020B0606020202030204" pitchFamily="34" charset="0"/>
                <a:ea typeface="Times New Roman" panose="02020603050405020304" pitchFamily="18" charset="0"/>
              </a:rPr>
              <a:t>Blue suit raises his gun to the only remaining living fellow robber on the team and bets that the joker had instructed the other guy to kill him as soon as they’d loaded the cash.</a:t>
            </a:r>
            <a:endParaRPr lang="en-GB" sz="2000">
              <a:latin typeface="Arial Narrow" panose="020B0606020202030204" pitchFamily="34" charset="0"/>
              <a:ea typeface="Calibri" panose="020F0502020204030204" pitchFamily="34" charset="0"/>
            </a:endParaRPr>
          </a:p>
          <a:p>
            <a:pPr>
              <a:spcAft>
                <a:spcPts val="0"/>
              </a:spcAft>
            </a:pPr>
            <a:r>
              <a:rPr lang="en-GB">
                <a:latin typeface="Arial Narrow" panose="020B0606020202030204" pitchFamily="34" charset="0"/>
                <a:ea typeface="Times New Roman" panose="02020603050405020304" pitchFamily="18" charset="0"/>
              </a:rPr>
              <a:t>Nonchalantly the other robber checks his watch and explains “No, no, no, I kill the bus driver”. Blue suit says “What bus driver?” and is knocked over by a yellow American school bus reversing through the doors into the bank lobby.  This wide shot is unexpected and comedic. The big yellow school bus is the last thing you might expect to turn up in a bank lobby, and at that precise moment it matches the childishness/innocence of the clown marks, showing that the Joker is turning everything on its head. </a:t>
            </a:r>
            <a:endParaRPr lang="en-GB" sz="2000">
              <a:latin typeface="Arial Narrow" panose="020B0606020202030204" pitchFamily="34" charset="0"/>
              <a:ea typeface="Calibri" panose="020F0502020204030204" pitchFamily="34" charset="0"/>
            </a:endParaRPr>
          </a:p>
          <a:p>
            <a:endParaRPr lang="en-GB">
              <a:latin typeface="HelveticaNeue"/>
              <a:ea typeface="Times New Roman" panose="02020603050405020304" pitchFamily="18" charset="0"/>
            </a:endParaRPr>
          </a:p>
          <a:p>
            <a:endParaRPr lang="en-GB" sz="2000">
              <a:latin typeface="Calibri" panose="020F0502020204030204" pitchFamily="34" charset="0"/>
              <a:ea typeface="Calibri" panose="020F0502020204030204" pitchFamily="34" charset="0"/>
            </a:endParaRPr>
          </a:p>
          <a:p>
            <a:pPr>
              <a:spcAft>
                <a:spcPts val="0"/>
              </a:spcAft>
            </a:pPr>
            <a:endParaRPr lang="en-GB">
              <a:latin typeface="Calibri" panose="020F0502020204030204" pitchFamily="34" charset="0"/>
              <a:ea typeface="Times New Roman" panose="02020603050405020304" pitchFamily="18" charset="0"/>
            </a:endParaRPr>
          </a:p>
          <a:p>
            <a:pPr>
              <a:spcAft>
                <a:spcPts val="0"/>
              </a:spcAft>
            </a:pPr>
            <a:endParaRPr lang="en-GB" sz="2400">
              <a:latin typeface="Calibri" panose="020F0502020204030204" pitchFamily="34" charset="0"/>
              <a:ea typeface="Calibri" panose="020F0502020204030204" pitchFamily="34" charset="0"/>
            </a:endParaRPr>
          </a:p>
          <a:p>
            <a:pPr>
              <a:spcAft>
                <a:spcPts val="0"/>
              </a:spcAft>
            </a:pPr>
            <a:endParaRPr lang="en-GB" sz="2000">
              <a:latin typeface="Calibri" panose="020F0502020204030204" pitchFamily="34" charset="0"/>
              <a:ea typeface="Calibri" panose="020F0502020204030204" pitchFamily="34" charset="0"/>
            </a:endParaRPr>
          </a:p>
          <a:p>
            <a:pPr>
              <a:spcAft>
                <a:spcPts val="0"/>
              </a:spcAft>
            </a:pPr>
            <a:r>
              <a:rPr lang="en-GB" sz="2000">
                <a:latin typeface="Calibri" panose="020F0502020204030204" pitchFamily="34" charset="0"/>
                <a:ea typeface="Times New Roman" panose="02020603050405020304" pitchFamily="18" charset="0"/>
              </a:rPr>
              <a:t> </a:t>
            </a:r>
            <a:endParaRPr lang="en-GB"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9292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477F9A-8060-4430-AC2B-7A5CA8C113F9}"/>
              </a:ext>
            </a:extLst>
          </p:cNvPr>
          <p:cNvSpPr/>
          <p:nvPr/>
        </p:nvSpPr>
        <p:spPr>
          <a:xfrm>
            <a:off x="525780" y="166569"/>
            <a:ext cx="11155680" cy="2339102"/>
          </a:xfrm>
          <a:prstGeom prst="rect">
            <a:avLst/>
          </a:prstGeom>
        </p:spPr>
        <p:txBody>
          <a:bodyPr wrap="square">
            <a:spAutoFit/>
          </a:bodyPr>
          <a:lstStyle/>
          <a:p>
            <a:pPr>
              <a:spcAft>
                <a:spcPts val="0"/>
              </a:spcAft>
            </a:pPr>
            <a:r>
              <a:rPr lang="en-GB" sz="2000">
                <a:latin typeface="Calibri" panose="020F0502020204030204" pitchFamily="34" charset="0"/>
                <a:ea typeface="Times New Roman" panose="02020603050405020304" pitchFamily="18" charset="0"/>
              </a:rPr>
              <a:t> </a:t>
            </a:r>
            <a:endParaRPr lang="en-GB" sz="2000">
              <a:latin typeface="Calibri" panose="020F0502020204030204" pitchFamily="34" charset="0"/>
              <a:ea typeface="Calibri" panose="020F0502020204030204" pitchFamily="34" charset="0"/>
            </a:endParaRPr>
          </a:p>
          <a:p>
            <a:r>
              <a:rPr lang="en-GB" u="sng">
                <a:latin typeface="HelveticaNeue"/>
                <a:ea typeface="Times New Roman" panose="02020603050405020304" pitchFamily="18" charset="0"/>
              </a:rPr>
              <a:t>The music </a:t>
            </a:r>
          </a:p>
          <a:p>
            <a:r>
              <a:rPr lang="en-GB">
                <a:latin typeface="HelveticaNeue"/>
                <a:ea typeface="Times New Roman" panose="02020603050405020304" pitchFamily="18" charset="0"/>
              </a:rPr>
              <a:t>The Joker’s theme in </a:t>
            </a:r>
            <a:r>
              <a:rPr lang="en-GB" i="1">
                <a:latin typeface="HelveticaNeue"/>
                <a:ea typeface="Times New Roman" panose="02020603050405020304" pitchFamily="18" charset="0"/>
              </a:rPr>
              <a:t>The Dark Knight sounds like nothing else in the film.  </a:t>
            </a:r>
            <a:r>
              <a:rPr lang="en-GB">
                <a:latin typeface="HelveticaNeue"/>
                <a:ea typeface="Times New Roman" panose="02020603050405020304" pitchFamily="18" charset="0"/>
              </a:rPr>
              <a:t>The music wails and scratches, the product of razor blades sliced along string instruments. As Hans  Zimmer says on </a:t>
            </a:r>
            <a:r>
              <a:rPr lang="en-GB" i="1">
                <a:latin typeface="HelveticaNeue"/>
                <a:ea typeface="Times New Roman" panose="02020603050405020304" pitchFamily="18" charset="0"/>
              </a:rPr>
              <a:t>The Dark Knight</a:t>
            </a:r>
            <a:r>
              <a:rPr lang="en-GB">
                <a:latin typeface="HelveticaNeue"/>
                <a:ea typeface="Times New Roman" panose="02020603050405020304" pitchFamily="18" charset="0"/>
              </a:rPr>
              <a:t> DVD, “I wanted to write something people would truly hate.” Hear it here </a:t>
            </a:r>
            <a:r>
              <a:rPr lang="en-GB" u="sng">
                <a:latin typeface="HelveticaNeue"/>
                <a:ea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https://www.youtube.com/watch?v=1zyhQjJ5UgY </a:t>
            </a:r>
            <a:endParaRPr lang="en-GB" u="sng">
              <a:latin typeface="HelveticaNeue"/>
              <a:ea typeface="Times New Roman" panose="02020603050405020304" pitchFamily="18" charset="0"/>
            </a:endParaRPr>
          </a:p>
          <a:p>
            <a:endParaRPr lang="en-GB" u="sng">
              <a:latin typeface="HelveticaNeue"/>
            </a:endParaRPr>
          </a:p>
          <a:p>
            <a:endParaRPr lang="en-GB"/>
          </a:p>
        </p:txBody>
      </p:sp>
      <p:pic>
        <p:nvPicPr>
          <p:cNvPr id="1026" name="Picture 2" descr="The Beginner's Guide: Hans Zimmer, Composer | Film Inquiry">
            <a:extLst>
              <a:ext uri="{FF2B5EF4-FFF2-40B4-BE49-F238E27FC236}">
                <a16:creationId xmlns:a16="http://schemas.microsoft.com/office/drawing/2014/main" id="{679583DC-E2C4-47D4-932A-6126C4502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810" y="2000250"/>
            <a:ext cx="571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4F50BE-0159-4291-9AD2-098D8674AF3E}"/>
              </a:ext>
            </a:extLst>
          </p:cNvPr>
          <p:cNvSpPr txBox="1"/>
          <p:nvPr/>
        </p:nvSpPr>
        <p:spPr>
          <a:xfrm>
            <a:off x="5314950" y="4857750"/>
            <a:ext cx="3188970" cy="369332"/>
          </a:xfrm>
          <a:prstGeom prst="rect">
            <a:avLst/>
          </a:prstGeom>
          <a:noFill/>
        </p:spPr>
        <p:txBody>
          <a:bodyPr wrap="square" rtlCol="0">
            <a:spAutoFit/>
          </a:bodyPr>
          <a:lstStyle/>
          <a:p>
            <a:r>
              <a:rPr lang="en-GB"/>
              <a:t>Hans Zimmer</a:t>
            </a:r>
          </a:p>
        </p:txBody>
      </p:sp>
    </p:spTree>
    <p:extLst>
      <p:ext uri="{BB962C8B-B14F-4D97-AF65-F5344CB8AC3E}">
        <p14:creationId xmlns:p14="http://schemas.microsoft.com/office/powerpoint/2010/main" val="8519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E6F855-1490-42B3-B813-2B424204344C}"/>
              </a:ext>
            </a:extLst>
          </p:cNvPr>
          <p:cNvSpPr txBox="1"/>
          <p:nvPr/>
        </p:nvSpPr>
        <p:spPr>
          <a:xfrm>
            <a:off x="310552" y="396816"/>
            <a:ext cx="7875917" cy="7048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Cinematography</a:t>
            </a:r>
            <a:r>
              <a:rPr lang="en-GB" b="1">
                <a:solidFill>
                  <a:srgbClr val="000000"/>
                </a:solidFill>
                <a:latin typeface="Calibri"/>
              </a:rPr>
              <a:t> and Lighting In the Batman Trilogy</a:t>
            </a:r>
            <a:endParaRPr lang="en-US" b="1"/>
          </a:p>
          <a:p>
            <a:r>
              <a:rPr lang="en-US" sz="2000">
                <a:latin typeface="Arial Narrow"/>
                <a:cs typeface="Calibri"/>
              </a:rPr>
              <a:t>The cinematographer on the Batma trilogy was Wally Pfister he had worked a lot with Christopher Nolan before starting on the Batman films.  He wasn’t excited to do comic book movies at first but knew that he and Christopher Nolan shared a lot of the same taste in films and were both big fans of Kubrick for instance.  So he was persuaded to do it and once he saw the script he knew it could work.  In Batman begins there was a lot more darkness than in the next two films and Pfister explains this by saying that in the scene when Batman interrogates the Joker Batman had to flip the light on suddenly and rather than keep it very dark they decided to over expose the shots instead.  Nolan liked this suddenly seeing Batman well lit and shot many more scenes in daylight after this.   The films were all shot on Film and Pfister explains this in this quote</a:t>
            </a:r>
            <a:endParaRPr lang="en-US">
              <a:latin typeface="Calibri" panose="020F0502020204030204"/>
              <a:cs typeface="Calibri"/>
            </a:endParaRPr>
          </a:p>
          <a:p>
            <a:r>
              <a:rPr lang="en-US" sz="2000">
                <a:cs typeface="Calibri"/>
              </a:rPr>
              <a:t> "</a:t>
            </a:r>
            <a:r>
              <a:rPr lang="en-US" sz="2000" i="1">
                <a:ea typeface="+mn-lt"/>
                <a:cs typeface="+mn-lt"/>
              </a:rPr>
              <a:t>This pressure to shoot digitally has been around for five or six years now, but my argument has always been that my only motivation for shooting on film was for the look of the picture, and I’m not going to be persuaded by a studio to shoot digital on some awful manufactured camera. To me that’s an artistic conflict – [a studio supporting a particular technology] is not a valid reason for forcing an artist to use a particular tool. The reality is that Chris and I find film to be of higher quality."  </a:t>
            </a:r>
            <a:r>
              <a:rPr lang="en-US" sz="2000">
                <a:latin typeface="Arial Narrow"/>
                <a:ea typeface="+mn-lt"/>
                <a:cs typeface="+mn-lt"/>
              </a:rPr>
              <a:t>Wally Pfister - Empire magazine 2012</a:t>
            </a:r>
            <a:endParaRPr lang="en-US" sz="2000">
              <a:latin typeface="Arial Narrow"/>
            </a:endParaRPr>
          </a:p>
          <a:p>
            <a:endParaRPr lang="en-US" i="1">
              <a:cs typeface="Calibri" panose="020F0502020204030204"/>
            </a:endParaRPr>
          </a:p>
          <a:p>
            <a:endParaRPr lang="en-US">
              <a:cs typeface="Calibri" panose="020F0502020204030204"/>
            </a:endParaRPr>
          </a:p>
          <a:p>
            <a:endParaRPr lang="en-US">
              <a:cs typeface="Calibri" panose="020F0502020204030204"/>
            </a:endParaRPr>
          </a:p>
        </p:txBody>
      </p:sp>
      <p:pic>
        <p:nvPicPr>
          <p:cNvPr id="2" name="Picture 2" descr="A group of people walking down a street&#10;&#10;Description generated with very high confidence">
            <a:extLst>
              <a:ext uri="{FF2B5EF4-FFF2-40B4-BE49-F238E27FC236}">
                <a16:creationId xmlns:a16="http://schemas.microsoft.com/office/drawing/2014/main" id="{CCACA8AA-1617-4370-90AC-95B469569941}"/>
              </a:ext>
            </a:extLst>
          </p:cNvPr>
          <p:cNvPicPr>
            <a:picLocks noChangeAspect="1"/>
          </p:cNvPicPr>
          <p:nvPr/>
        </p:nvPicPr>
        <p:blipFill>
          <a:blip r:embed="rId2"/>
          <a:stretch>
            <a:fillRect/>
          </a:stretch>
        </p:blipFill>
        <p:spPr>
          <a:xfrm>
            <a:off x="8031193" y="2218441"/>
            <a:ext cx="4022783" cy="2032928"/>
          </a:xfrm>
          <a:prstGeom prst="rect">
            <a:avLst/>
          </a:prstGeom>
        </p:spPr>
      </p:pic>
    </p:spTree>
    <p:extLst>
      <p:ext uri="{BB962C8B-B14F-4D97-AF65-F5344CB8AC3E}">
        <p14:creationId xmlns:p14="http://schemas.microsoft.com/office/powerpoint/2010/main" val="3582128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BD3635-60C9-4C2F-A97B-55D8150791B1}"/>
              </a:ext>
            </a:extLst>
          </p:cNvPr>
          <p:cNvSpPr txBox="1"/>
          <p:nvPr/>
        </p:nvSpPr>
        <p:spPr>
          <a:xfrm>
            <a:off x="568037" y="383310"/>
            <a:ext cx="11356108" cy="8094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latin typeface="Arial Narrow"/>
              </a:rPr>
              <a:t>Strauss – Binary Opposites </a:t>
            </a:r>
            <a:endParaRPr lang="en-US">
              <a:latin typeface="Calibri" panose="020F0502020204030204"/>
              <a:cs typeface="Calibri" panose="020F0502020204030204"/>
            </a:endParaRPr>
          </a:p>
          <a:p>
            <a:r>
              <a:rPr lang="en-US" sz="2000" b="1">
                <a:latin typeface="Arial Narrow"/>
              </a:rPr>
              <a:t>He believed that we understand some concepts purely by the fact that they have opposites. </a:t>
            </a:r>
            <a:endParaRPr lang="en-US">
              <a:latin typeface="Calibri" panose="020F0502020204030204"/>
              <a:cs typeface="Calibri" panose="020F0502020204030204"/>
            </a:endParaRPr>
          </a:p>
          <a:p>
            <a:r>
              <a:rPr lang="en-US" sz="2000" b="1">
                <a:latin typeface="Arial Narrow"/>
              </a:rPr>
              <a:t>He referred to this as ‘binary opposites’. </a:t>
            </a:r>
            <a:endParaRPr lang="en-US">
              <a:latin typeface="Calibri" panose="020F0502020204030204"/>
              <a:cs typeface="Calibri" panose="020F0502020204030204"/>
            </a:endParaRPr>
          </a:p>
          <a:p>
            <a:endParaRPr lang="en-US" sz="2000" b="1">
              <a:latin typeface="Arial Narrow"/>
            </a:endParaRPr>
          </a:p>
          <a:p>
            <a:r>
              <a:rPr lang="en-US" sz="2000" b="1">
                <a:latin typeface="Arial Narrow"/>
              </a:rPr>
              <a:t>Good vs Evil  -               </a:t>
            </a:r>
            <a:r>
              <a:rPr lang="en-US" sz="2000" b="1">
                <a:ea typeface="+mn-lt"/>
                <a:cs typeface="+mn-lt"/>
              </a:rPr>
              <a:t>Beauty vs Ugly                         Sane Vs Insane</a:t>
            </a:r>
            <a:endParaRPr lang="en-US">
              <a:latin typeface="Calibri" panose="020F0502020204030204"/>
              <a:cs typeface="Calibri" panose="020F0502020204030204"/>
            </a:endParaRPr>
          </a:p>
          <a:p>
            <a:endParaRPr lang="en-US" sz="2000" b="1">
              <a:latin typeface="Calibri"/>
              <a:cs typeface="Calibri"/>
            </a:endParaRPr>
          </a:p>
          <a:p>
            <a:endParaRPr lang="en-US" sz="2000" b="1">
              <a:latin typeface="Calibri"/>
              <a:cs typeface="Calibri"/>
            </a:endParaRPr>
          </a:p>
          <a:p>
            <a:endParaRPr lang="en-US" sz="2000" b="1">
              <a:latin typeface="Calibri"/>
              <a:cs typeface="Calibri"/>
            </a:endParaRPr>
          </a:p>
          <a:p>
            <a:endParaRPr lang="en-US" sz="2000" b="1">
              <a:latin typeface="Calibri"/>
              <a:cs typeface="Calibri"/>
            </a:endParaRPr>
          </a:p>
          <a:p>
            <a:endParaRPr lang="en-US" sz="2000" b="1">
              <a:latin typeface="Arial Narrow"/>
            </a:endParaRPr>
          </a:p>
          <a:p>
            <a:endParaRPr lang="en-US" sz="2000" b="1">
              <a:latin typeface="Arial Narrow"/>
            </a:endParaRPr>
          </a:p>
          <a:p>
            <a:endParaRPr lang="en-US" sz="2000" b="1">
              <a:latin typeface="Arial Narrow"/>
              <a:cs typeface="Calibri" panose="020F0502020204030204"/>
            </a:endParaRPr>
          </a:p>
          <a:p>
            <a:endParaRPr lang="en-US" sz="2000" b="1">
              <a:latin typeface="Arial Narrow"/>
              <a:cs typeface="Calibri" panose="020F0502020204030204"/>
            </a:endParaRPr>
          </a:p>
          <a:p>
            <a:endParaRPr lang="en-US" sz="2000" b="1">
              <a:latin typeface="Arial Narrow"/>
              <a:cs typeface="Calibri" panose="020F0502020204030204"/>
            </a:endParaRPr>
          </a:p>
          <a:p>
            <a:r>
              <a:rPr lang="en-US" sz="2000" b="1">
                <a:latin typeface="Arial Narrow"/>
                <a:cs typeface="Calibri" panose="020F0502020204030204"/>
              </a:rPr>
              <a:t>War Vs Peace  </a:t>
            </a:r>
          </a:p>
          <a:p>
            <a:r>
              <a:rPr lang="en-US" sz="2000" b="1">
                <a:latin typeface="Arial Narrow"/>
                <a:cs typeface="Calibri" panose="020F0502020204030204"/>
              </a:rPr>
              <a:t>                                                                                                    Happiness over sadness</a:t>
            </a:r>
            <a:endParaRPr lang="en-US"/>
          </a:p>
          <a:p>
            <a:endParaRPr lang="en-US" sz="2000" b="1">
              <a:latin typeface="Arial Narrow"/>
              <a:cs typeface="Calibri" panose="020F0502020204030204"/>
            </a:endParaRPr>
          </a:p>
          <a:p>
            <a:endParaRPr lang="en-US" sz="2000" b="1">
              <a:latin typeface="Arial Narrow"/>
              <a:cs typeface="Calibri" panose="020F0502020204030204"/>
            </a:endParaRPr>
          </a:p>
          <a:p>
            <a:endParaRPr lang="en-US" sz="2000" b="1">
              <a:latin typeface="Arial Narrow"/>
              <a:cs typeface="Calibri" panose="020F0502020204030204"/>
            </a:endParaRPr>
          </a:p>
          <a:p>
            <a:endParaRPr lang="en-US" sz="2000" b="1">
              <a:latin typeface="Arial Narrow"/>
              <a:cs typeface="Calibri" panose="020F0502020204030204"/>
            </a:endParaRPr>
          </a:p>
          <a:p>
            <a:endParaRPr lang="en-US" sz="2000" b="1">
              <a:latin typeface="Arial Narrow"/>
            </a:endParaRPr>
          </a:p>
          <a:p>
            <a:endParaRPr lang="en-US" sz="2000" b="1">
              <a:latin typeface="Arial Narrow"/>
            </a:endParaRPr>
          </a:p>
          <a:p>
            <a:r>
              <a:rPr lang="en-US" sz="2000" b="1">
                <a:latin typeface="Arial Narrow"/>
              </a:rPr>
              <a:t></a:t>
            </a:r>
            <a:endParaRPr lang="en-US">
              <a:latin typeface="Calibri" panose="020F0502020204030204"/>
              <a:cs typeface="Calibri" panose="020F0502020204030204"/>
            </a:endParaRPr>
          </a:p>
          <a:p>
            <a:endParaRPr lang="en-US" sz="2000" b="1">
              <a:latin typeface="Arial Narrow"/>
            </a:endParaRPr>
          </a:p>
          <a:p>
            <a:endParaRPr lang="en-US" sz="2000" b="1">
              <a:latin typeface="Arial Narrow"/>
            </a:endParaRPr>
          </a:p>
          <a:p>
            <a:endParaRPr lang="en-US" sz="2000" b="1">
              <a:latin typeface="Arial Narrow"/>
              <a:cs typeface="Calibri" panose="020F0502020204030204"/>
            </a:endParaRPr>
          </a:p>
        </p:txBody>
      </p:sp>
      <p:pic>
        <p:nvPicPr>
          <p:cNvPr id="3" name="Picture 3" descr="A person wearing a suit and tie&#10;&#10;Description generated with very high confidence">
            <a:extLst>
              <a:ext uri="{FF2B5EF4-FFF2-40B4-BE49-F238E27FC236}">
                <a16:creationId xmlns:a16="http://schemas.microsoft.com/office/drawing/2014/main" id="{D1A354A5-4438-4444-8F82-C969CC7FD640}"/>
              </a:ext>
            </a:extLst>
          </p:cNvPr>
          <p:cNvPicPr>
            <a:picLocks noChangeAspect="1"/>
          </p:cNvPicPr>
          <p:nvPr/>
        </p:nvPicPr>
        <p:blipFill>
          <a:blip r:embed="rId2"/>
          <a:stretch>
            <a:fillRect/>
          </a:stretch>
        </p:blipFill>
        <p:spPr>
          <a:xfrm>
            <a:off x="568036" y="2098965"/>
            <a:ext cx="1704110" cy="2567709"/>
          </a:xfrm>
          <a:prstGeom prst="rect">
            <a:avLst/>
          </a:prstGeom>
        </p:spPr>
      </p:pic>
      <p:pic>
        <p:nvPicPr>
          <p:cNvPr id="5" name="Picture 5" descr="A person with her hand to her face&#10;&#10;Description generated with high confidence">
            <a:extLst>
              <a:ext uri="{FF2B5EF4-FFF2-40B4-BE49-F238E27FC236}">
                <a16:creationId xmlns:a16="http://schemas.microsoft.com/office/drawing/2014/main" id="{D71168F5-22F1-4949-9B30-D59D02B61F7C}"/>
              </a:ext>
            </a:extLst>
          </p:cNvPr>
          <p:cNvPicPr>
            <a:picLocks noChangeAspect="1"/>
          </p:cNvPicPr>
          <p:nvPr/>
        </p:nvPicPr>
        <p:blipFill>
          <a:blip r:embed="rId3"/>
          <a:stretch>
            <a:fillRect/>
          </a:stretch>
        </p:blipFill>
        <p:spPr>
          <a:xfrm>
            <a:off x="3177166" y="2091892"/>
            <a:ext cx="2547215" cy="2558761"/>
          </a:xfrm>
          <a:prstGeom prst="rect">
            <a:avLst/>
          </a:prstGeom>
        </p:spPr>
      </p:pic>
      <p:pic>
        <p:nvPicPr>
          <p:cNvPr id="7" name="Picture 7" descr="A group of people posing for the camera&#10;&#10;Description generated with very high confidence">
            <a:extLst>
              <a:ext uri="{FF2B5EF4-FFF2-40B4-BE49-F238E27FC236}">
                <a16:creationId xmlns:a16="http://schemas.microsoft.com/office/drawing/2014/main" id="{AEC11171-920D-4B06-AD52-44702B1CE080}"/>
              </a:ext>
            </a:extLst>
          </p:cNvPr>
          <p:cNvPicPr>
            <a:picLocks noChangeAspect="1"/>
          </p:cNvPicPr>
          <p:nvPr/>
        </p:nvPicPr>
        <p:blipFill>
          <a:blip r:embed="rId4"/>
          <a:stretch>
            <a:fillRect/>
          </a:stretch>
        </p:blipFill>
        <p:spPr>
          <a:xfrm>
            <a:off x="6248400" y="2149110"/>
            <a:ext cx="4567380" cy="2571324"/>
          </a:xfrm>
          <a:prstGeom prst="rect">
            <a:avLst/>
          </a:prstGeom>
        </p:spPr>
      </p:pic>
      <p:pic>
        <p:nvPicPr>
          <p:cNvPr id="4" name="Picture 5" descr="A person sitting in a field&#10;&#10;Description generated with high confidence">
            <a:extLst>
              <a:ext uri="{FF2B5EF4-FFF2-40B4-BE49-F238E27FC236}">
                <a16:creationId xmlns:a16="http://schemas.microsoft.com/office/drawing/2014/main" id="{964CC9FF-494F-44E3-818D-5E8E481CD2EB}"/>
              </a:ext>
            </a:extLst>
          </p:cNvPr>
          <p:cNvPicPr>
            <a:picLocks noChangeAspect="1"/>
          </p:cNvPicPr>
          <p:nvPr/>
        </p:nvPicPr>
        <p:blipFill>
          <a:blip r:embed="rId5"/>
          <a:stretch>
            <a:fillRect/>
          </a:stretch>
        </p:blipFill>
        <p:spPr>
          <a:xfrm>
            <a:off x="568037" y="5132349"/>
            <a:ext cx="2743200" cy="1442392"/>
          </a:xfrm>
          <a:prstGeom prst="rect">
            <a:avLst/>
          </a:prstGeom>
        </p:spPr>
      </p:pic>
      <p:pic>
        <p:nvPicPr>
          <p:cNvPr id="8" name="Picture 8" descr="A person walking down a dirt road&#10;&#10;Description generated with very high confidence">
            <a:extLst>
              <a:ext uri="{FF2B5EF4-FFF2-40B4-BE49-F238E27FC236}">
                <a16:creationId xmlns:a16="http://schemas.microsoft.com/office/drawing/2014/main" id="{0569BABD-5AC1-4D56-81F0-8855C4DC87D1}"/>
              </a:ext>
            </a:extLst>
          </p:cNvPr>
          <p:cNvPicPr>
            <a:picLocks noChangeAspect="1"/>
          </p:cNvPicPr>
          <p:nvPr/>
        </p:nvPicPr>
        <p:blipFill>
          <a:blip r:embed="rId6"/>
          <a:stretch>
            <a:fillRect/>
          </a:stretch>
        </p:blipFill>
        <p:spPr>
          <a:xfrm>
            <a:off x="5152159" y="4802475"/>
            <a:ext cx="4092864" cy="1963594"/>
          </a:xfrm>
          <a:prstGeom prst="rect">
            <a:avLst/>
          </a:prstGeom>
        </p:spPr>
      </p:pic>
    </p:spTree>
    <p:extLst>
      <p:ext uri="{BB962C8B-B14F-4D97-AF65-F5344CB8AC3E}">
        <p14:creationId xmlns:p14="http://schemas.microsoft.com/office/powerpoint/2010/main" val="2672537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B5B675-A141-4FE4-8D37-1B2A42C66BB2}"/>
              </a:ext>
            </a:extLst>
          </p:cNvPr>
          <p:cNvSpPr txBox="1"/>
          <p:nvPr/>
        </p:nvSpPr>
        <p:spPr>
          <a:xfrm>
            <a:off x="454325" y="224287"/>
            <a:ext cx="9874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3" name="TextBox 2">
            <a:extLst>
              <a:ext uri="{FF2B5EF4-FFF2-40B4-BE49-F238E27FC236}">
                <a16:creationId xmlns:a16="http://schemas.microsoft.com/office/drawing/2014/main" id="{68E322FE-DE69-4C0E-ADE2-2D8A2B856B80}"/>
              </a:ext>
            </a:extLst>
          </p:cNvPr>
          <p:cNvSpPr txBox="1"/>
          <p:nvPr/>
        </p:nvSpPr>
        <p:spPr>
          <a:xfrm>
            <a:off x="454325" y="324928"/>
            <a:ext cx="60356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Images from the opening scene of the Dark Knight</a:t>
            </a:r>
          </a:p>
          <a:p>
            <a:endParaRPr lang="en-US">
              <a:cs typeface="Calibri"/>
            </a:endParaRPr>
          </a:p>
          <a:p>
            <a:endParaRPr lang="en-US">
              <a:cs typeface="Calibri"/>
            </a:endParaRPr>
          </a:p>
          <a:p>
            <a:endParaRPr lang="en-US">
              <a:cs typeface="Calibri"/>
            </a:endParaRPr>
          </a:p>
        </p:txBody>
      </p:sp>
      <p:pic>
        <p:nvPicPr>
          <p:cNvPr id="5" name="Picture 4" descr="A close up of a cage&#10;&#10;Description generated with high confidence">
            <a:extLst>
              <a:ext uri="{FF2B5EF4-FFF2-40B4-BE49-F238E27FC236}">
                <a16:creationId xmlns:a16="http://schemas.microsoft.com/office/drawing/2014/main" id="{58A6FA9E-14AA-4E58-A933-10CDC1235CD2}"/>
              </a:ext>
            </a:extLst>
          </p:cNvPr>
          <p:cNvPicPr>
            <a:picLocks noChangeAspect="1"/>
          </p:cNvPicPr>
          <p:nvPr/>
        </p:nvPicPr>
        <p:blipFill>
          <a:blip r:embed="rId2"/>
          <a:stretch>
            <a:fillRect/>
          </a:stretch>
        </p:blipFill>
        <p:spPr>
          <a:xfrm>
            <a:off x="454325" y="831550"/>
            <a:ext cx="5129841" cy="2894521"/>
          </a:xfrm>
          <a:prstGeom prst="rect">
            <a:avLst/>
          </a:prstGeom>
        </p:spPr>
      </p:pic>
      <p:sp>
        <p:nvSpPr>
          <p:cNvPr id="6" name="TextBox 5">
            <a:extLst>
              <a:ext uri="{FF2B5EF4-FFF2-40B4-BE49-F238E27FC236}">
                <a16:creationId xmlns:a16="http://schemas.microsoft.com/office/drawing/2014/main" id="{0D920988-BC08-41A3-B5A8-B48B94A36C5F}"/>
              </a:ext>
            </a:extLst>
          </p:cNvPr>
          <p:cNvSpPr txBox="1"/>
          <p:nvPr/>
        </p:nvSpPr>
        <p:spPr>
          <a:xfrm>
            <a:off x="6550325" y="914400"/>
            <a:ext cx="431033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Narrow"/>
              </a:rPr>
              <a:t>The reflection of the Gotham skyline in the skyscraper as the clowns blow the window out from the inside.  The clear sky, the buildings, the explosion and the gridlines, like bars, form a clear image of the setting and the directors intentions. </a:t>
            </a:r>
            <a:endParaRPr lang="en-US"/>
          </a:p>
          <a:p>
            <a:r>
              <a:rPr lang="en-US">
                <a:latin typeface="Arial Narrow"/>
              </a:rPr>
              <a:t>  </a:t>
            </a:r>
            <a:endParaRPr lang="en-US"/>
          </a:p>
          <a:p>
            <a:endParaRPr lang="en-US">
              <a:latin typeface="Arial Narrow"/>
              <a:cs typeface="Calibri"/>
            </a:endParaRPr>
          </a:p>
        </p:txBody>
      </p:sp>
      <p:pic>
        <p:nvPicPr>
          <p:cNvPr id="7" name="Picture 7" descr="A picture containing outdoor, building, road, man&#10;&#10;Description generated with very high confidence">
            <a:extLst>
              <a:ext uri="{FF2B5EF4-FFF2-40B4-BE49-F238E27FC236}">
                <a16:creationId xmlns:a16="http://schemas.microsoft.com/office/drawing/2014/main" id="{6D623286-FC75-4EB6-9193-6CD5241F467E}"/>
              </a:ext>
            </a:extLst>
          </p:cNvPr>
          <p:cNvPicPr>
            <a:picLocks noChangeAspect="1"/>
          </p:cNvPicPr>
          <p:nvPr/>
        </p:nvPicPr>
        <p:blipFill>
          <a:blip r:embed="rId3"/>
          <a:stretch>
            <a:fillRect/>
          </a:stretch>
        </p:blipFill>
        <p:spPr>
          <a:xfrm>
            <a:off x="5687683" y="3592004"/>
            <a:ext cx="5661803" cy="3196445"/>
          </a:xfrm>
          <a:prstGeom prst="rect">
            <a:avLst/>
          </a:prstGeom>
        </p:spPr>
      </p:pic>
      <p:sp>
        <p:nvSpPr>
          <p:cNvPr id="9" name="TextBox 8">
            <a:extLst>
              <a:ext uri="{FF2B5EF4-FFF2-40B4-BE49-F238E27FC236}">
                <a16:creationId xmlns:a16="http://schemas.microsoft.com/office/drawing/2014/main" id="{DF3024D2-C6B0-428A-B3E9-69641FE76A53}"/>
              </a:ext>
            </a:extLst>
          </p:cNvPr>
          <p:cNvSpPr txBox="1"/>
          <p:nvPr/>
        </p:nvSpPr>
        <p:spPr>
          <a:xfrm>
            <a:off x="453426" y="4220295"/>
            <a:ext cx="454036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first shot of the Joker ( Heath Ledger as he waits for the car and his theme tune is played.</a:t>
            </a:r>
          </a:p>
          <a:p>
            <a:r>
              <a:rPr lang="en-US">
                <a:cs typeface="Calibri"/>
              </a:rPr>
              <a:t>The street scene behind tells you where we are (an American city).  He pauses head down.  In his left hand he holds the Clown mask staring back at us and over his right shoulder a gun bag.  His shoulders are hunched over, is this to not draw attention? </a:t>
            </a:r>
          </a:p>
        </p:txBody>
      </p:sp>
    </p:spTree>
    <p:extLst>
      <p:ext uri="{BB962C8B-B14F-4D97-AF65-F5344CB8AC3E}">
        <p14:creationId xmlns:p14="http://schemas.microsoft.com/office/powerpoint/2010/main" val="1562017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3515AB-3AEF-4ADF-9AC6-14C94C82A1C4}"/>
              </a:ext>
            </a:extLst>
          </p:cNvPr>
          <p:cNvSpPr txBox="1"/>
          <p:nvPr/>
        </p:nvSpPr>
        <p:spPr>
          <a:xfrm>
            <a:off x="497457" y="253042"/>
            <a:ext cx="10420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endParaRPr lang="en-US"/>
          </a:p>
        </p:txBody>
      </p:sp>
      <p:sp>
        <p:nvSpPr>
          <p:cNvPr id="4" name="TextBox 3">
            <a:extLst>
              <a:ext uri="{FF2B5EF4-FFF2-40B4-BE49-F238E27FC236}">
                <a16:creationId xmlns:a16="http://schemas.microsoft.com/office/drawing/2014/main" id="{4669200F-DCC2-401D-9FE4-E1E781C9B572}"/>
              </a:ext>
            </a:extLst>
          </p:cNvPr>
          <p:cNvSpPr txBox="1"/>
          <p:nvPr/>
        </p:nvSpPr>
        <p:spPr>
          <a:xfrm>
            <a:off x="6636589" y="655608"/>
            <a:ext cx="36489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clowns suspended on the zip wire high above the city.  The sense of iminent danger and of jeopardy while the city goes about its business with cars and people moving around</a:t>
            </a:r>
          </a:p>
          <a:p>
            <a:endParaRPr lang="en-US">
              <a:cs typeface="Calibri"/>
            </a:endParaRPr>
          </a:p>
        </p:txBody>
      </p:sp>
      <p:pic>
        <p:nvPicPr>
          <p:cNvPr id="5" name="Picture 5" descr="A picture containing indoor, black, small, dark&#10;&#10;Description generated with very high confidence">
            <a:extLst>
              <a:ext uri="{FF2B5EF4-FFF2-40B4-BE49-F238E27FC236}">
                <a16:creationId xmlns:a16="http://schemas.microsoft.com/office/drawing/2014/main" id="{5B11DD26-BFAE-4DAC-A008-B19C7E8E38C6}"/>
              </a:ext>
            </a:extLst>
          </p:cNvPr>
          <p:cNvPicPr>
            <a:picLocks noChangeAspect="1"/>
          </p:cNvPicPr>
          <p:nvPr/>
        </p:nvPicPr>
        <p:blipFill>
          <a:blip r:embed="rId2"/>
          <a:stretch>
            <a:fillRect/>
          </a:stretch>
        </p:blipFill>
        <p:spPr>
          <a:xfrm>
            <a:off x="382438" y="141438"/>
            <a:ext cx="4957313" cy="2765124"/>
          </a:xfrm>
          <a:prstGeom prst="rect">
            <a:avLst/>
          </a:prstGeom>
        </p:spPr>
      </p:pic>
      <p:pic>
        <p:nvPicPr>
          <p:cNvPr id="7" name="Picture 7" descr="A couple of people that are sitting in a car&#10;&#10;Description generated with high confidence">
            <a:extLst>
              <a:ext uri="{FF2B5EF4-FFF2-40B4-BE49-F238E27FC236}">
                <a16:creationId xmlns:a16="http://schemas.microsoft.com/office/drawing/2014/main" id="{D9F43BAB-5614-48AF-950D-6CCF16342461}"/>
              </a:ext>
            </a:extLst>
          </p:cNvPr>
          <p:cNvPicPr>
            <a:picLocks noChangeAspect="1"/>
          </p:cNvPicPr>
          <p:nvPr/>
        </p:nvPicPr>
        <p:blipFill>
          <a:blip r:embed="rId3"/>
          <a:stretch>
            <a:fillRect/>
          </a:stretch>
        </p:blipFill>
        <p:spPr>
          <a:xfrm>
            <a:off x="5457645" y="3060042"/>
            <a:ext cx="6265652" cy="3527125"/>
          </a:xfrm>
          <a:prstGeom prst="rect">
            <a:avLst/>
          </a:prstGeom>
        </p:spPr>
      </p:pic>
      <p:sp>
        <p:nvSpPr>
          <p:cNvPr id="9" name="TextBox 8">
            <a:extLst>
              <a:ext uri="{FF2B5EF4-FFF2-40B4-BE49-F238E27FC236}">
                <a16:creationId xmlns:a16="http://schemas.microsoft.com/office/drawing/2014/main" id="{074D6BAB-433A-4F52-877E-22BF7A4B1F50}"/>
              </a:ext>
            </a:extLst>
          </p:cNvPr>
          <p:cNvSpPr txBox="1"/>
          <p:nvPr/>
        </p:nvSpPr>
        <p:spPr>
          <a:xfrm>
            <a:off x="295276" y="3530181"/>
            <a:ext cx="349082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darkness and silhouettes inside the car with the clowns on the way to the bank robbery.  The Joker (not known as yet) sits in the back cleaning his gun while the two clowns up front discuss the fact that hes not on the job so wont get his share.  The darkness adds to the sinister bad guy atmosphere of this shot.  The iconography of clown masks and guns is there. </a:t>
            </a:r>
          </a:p>
        </p:txBody>
      </p:sp>
    </p:spTree>
    <p:extLst>
      <p:ext uri="{BB962C8B-B14F-4D97-AF65-F5344CB8AC3E}">
        <p14:creationId xmlns:p14="http://schemas.microsoft.com/office/powerpoint/2010/main" val="3337659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61CA3-8A29-4826-9F96-F39F550CD4C5}"/>
              </a:ext>
            </a:extLst>
          </p:cNvPr>
          <p:cNvSpPr txBox="1"/>
          <p:nvPr/>
        </p:nvSpPr>
        <p:spPr>
          <a:xfrm>
            <a:off x="612476" y="195533"/>
            <a:ext cx="11312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3" name="TextBox 2">
            <a:extLst>
              <a:ext uri="{FF2B5EF4-FFF2-40B4-BE49-F238E27FC236}">
                <a16:creationId xmlns:a16="http://schemas.microsoft.com/office/drawing/2014/main" id="{A792D779-B80F-49F8-A4B1-AB245C9B656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4" name="Picture 4" descr="A screen shot of a person&#10;&#10;Description generated with very high confidence">
            <a:extLst>
              <a:ext uri="{FF2B5EF4-FFF2-40B4-BE49-F238E27FC236}">
                <a16:creationId xmlns:a16="http://schemas.microsoft.com/office/drawing/2014/main" id="{454E2CD6-12BF-4AD6-A894-711952757C52}"/>
              </a:ext>
            </a:extLst>
          </p:cNvPr>
          <p:cNvPicPr>
            <a:picLocks noChangeAspect="1"/>
          </p:cNvPicPr>
          <p:nvPr/>
        </p:nvPicPr>
        <p:blipFill>
          <a:blip r:embed="rId2"/>
          <a:stretch>
            <a:fillRect/>
          </a:stretch>
        </p:blipFill>
        <p:spPr>
          <a:xfrm>
            <a:off x="411193" y="198947"/>
            <a:ext cx="5359879" cy="3009541"/>
          </a:xfrm>
          <a:prstGeom prst="rect">
            <a:avLst/>
          </a:prstGeom>
        </p:spPr>
      </p:pic>
      <p:sp>
        <p:nvSpPr>
          <p:cNvPr id="6" name="TextBox 5">
            <a:extLst>
              <a:ext uri="{FF2B5EF4-FFF2-40B4-BE49-F238E27FC236}">
                <a16:creationId xmlns:a16="http://schemas.microsoft.com/office/drawing/2014/main" id="{E4926093-A114-4ABD-8103-3D68D9B2AE3B}"/>
              </a:ext>
            </a:extLst>
          </p:cNvPr>
          <p:cNvSpPr txBox="1"/>
          <p:nvPr/>
        </p:nvSpPr>
        <p:spPr>
          <a:xfrm>
            <a:off x="6261879" y="7265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Clowns with no emotions</a:t>
            </a:r>
          </a:p>
        </p:txBody>
      </p:sp>
      <p:sp>
        <p:nvSpPr>
          <p:cNvPr id="7" name="TextBox 6">
            <a:extLst>
              <a:ext uri="{FF2B5EF4-FFF2-40B4-BE49-F238E27FC236}">
                <a16:creationId xmlns:a16="http://schemas.microsoft.com/office/drawing/2014/main" id="{53A19AAA-8CF1-4689-AFC5-DC52B61D5FC2}"/>
              </a:ext>
            </a:extLst>
          </p:cNvPr>
          <p:cNvSpPr txBox="1"/>
          <p:nvPr/>
        </p:nvSpPr>
        <p:spPr>
          <a:xfrm>
            <a:off x="596302" y="3716188"/>
            <a:ext cx="49716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change of </a:t>
            </a:r>
            <a:r>
              <a:rPr lang="en-US" err="1">
                <a:cs typeface="Calibri"/>
              </a:rPr>
              <a:t>colour</a:t>
            </a:r>
            <a:r>
              <a:rPr lang="en-US">
                <a:cs typeface="Calibri"/>
              </a:rPr>
              <a:t> palette once in the bank.  There is sunlight and yellows and browns.</a:t>
            </a:r>
          </a:p>
        </p:txBody>
      </p:sp>
      <p:pic>
        <p:nvPicPr>
          <p:cNvPr id="8" name="Picture 8" descr="A picture containing indoor, man, woman, walking&#10;&#10;Description generated with very high confidence">
            <a:extLst>
              <a:ext uri="{FF2B5EF4-FFF2-40B4-BE49-F238E27FC236}">
                <a16:creationId xmlns:a16="http://schemas.microsoft.com/office/drawing/2014/main" id="{E1680174-82B3-48B9-B38C-903B9F8535B1}"/>
              </a:ext>
            </a:extLst>
          </p:cNvPr>
          <p:cNvPicPr>
            <a:picLocks noChangeAspect="1"/>
          </p:cNvPicPr>
          <p:nvPr/>
        </p:nvPicPr>
        <p:blipFill>
          <a:blip r:embed="rId3"/>
          <a:stretch>
            <a:fillRect/>
          </a:stretch>
        </p:blipFill>
        <p:spPr>
          <a:xfrm>
            <a:off x="5558287" y="3203817"/>
            <a:ext cx="6366293" cy="3599010"/>
          </a:xfrm>
          <a:prstGeom prst="rect">
            <a:avLst/>
          </a:prstGeom>
        </p:spPr>
      </p:pic>
    </p:spTree>
    <p:extLst>
      <p:ext uri="{BB962C8B-B14F-4D97-AF65-F5344CB8AC3E}">
        <p14:creationId xmlns:p14="http://schemas.microsoft.com/office/powerpoint/2010/main" val="1537639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C49AF2-7D89-4860-A8F6-73EECD6123E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3" name="Picture 3" descr="A picture containing indoor, table, man, television&#10;&#10;Description generated with very high confidence">
            <a:extLst>
              <a:ext uri="{FF2B5EF4-FFF2-40B4-BE49-F238E27FC236}">
                <a16:creationId xmlns:a16="http://schemas.microsoft.com/office/drawing/2014/main" id="{639EFD9D-6588-42F3-AE61-974B44C8BB38}"/>
              </a:ext>
            </a:extLst>
          </p:cNvPr>
          <p:cNvPicPr>
            <a:picLocks noChangeAspect="1"/>
          </p:cNvPicPr>
          <p:nvPr/>
        </p:nvPicPr>
        <p:blipFill>
          <a:blip r:embed="rId2"/>
          <a:stretch>
            <a:fillRect/>
          </a:stretch>
        </p:blipFill>
        <p:spPr>
          <a:xfrm>
            <a:off x="439948" y="198947"/>
            <a:ext cx="5733690" cy="3239578"/>
          </a:xfrm>
          <a:prstGeom prst="rect">
            <a:avLst/>
          </a:prstGeom>
        </p:spPr>
      </p:pic>
      <p:sp>
        <p:nvSpPr>
          <p:cNvPr id="5" name="TextBox 4">
            <a:extLst>
              <a:ext uri="{FF2B5EF4-FFF2-40B4-BE49-F238E27FC236}">
                <a16:creationId xmlns:a16="http://schemas.microsoft.com/office/drawing/2014/main" id="{C9B8DFE1-DD7A-4AF0-B56B-A6DF7AD2DDE3}"/>
              </a:ext>
            </a:extLst>
          </p:cNvPr>
          <p:cNvSpPr txBox="1"/>
          <p:nvPr/>
        </p:nvSpPr>
        <p:spPr>
          <a:xfrm>
            <a:off x="6290634" y="625954"/>
            <a:ext cx="31313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Plot twist as good temporarily starts to fight back against evil and the clowns hide from the bank manager with the gun.</a:t>
            </a:r>
          </a:p>
        </p:txBody>
      </p:sp>
      <p:sp>
        <p:nvSpPr>
          <p:cNvPr id="6" name="TextBox 5">
            <a:extLst>
              <a:ext uri="{FF2B5EF4-FFF2-40B4-BE49-F238E27FC236}">
                <a16:creationId xmlns:a16="http://schemas.microsoft.com/office/drawing/2014/main" id="{2F22BC18-4240-4EB9-996A-CF3E4727B36A}"/>
              </a:ext>
            </a:extLst>
          </p:cNvPr>
          <p:cNvSpPr txBox="1"/>
          <p:nvPr/>
        </p:nvSpPr>
        <p:spPr>
          <a:xfrm>
            <a:off x="5010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7" name="Picture 7" descr="A close up of a person&#10;&#10;Description generated with very high confidence">
            <a:extLst>
              <a:ext uri="{FF2B5EF4-FFF2-40B4-BE49-F238E27FC236}">
                <a16:creationId xmlns:a16="http://schemas.microsoft.com/office/drawing/2014/main" id="{A9F4E5B8-1D58-4E0F-A890-76ABEBE3935D}"/>
              </a:ext>
            </a:extLst>
          </p:cNvPr>
          <p:cNvPicPr>
            <a:picLocks noChangeAspect="1"/>
          </p:cNvPicPr>
          <p:nvPr/>
        </p:nvPicPr>
        <p:blipFill>
          <a:blip r:embed="rId3"/>
          <a:stretch>
            <a:fillRect/>
          </a:stretch>
        </p:blipFill>
        <p:spPr>
          <a:xfrm>
            <a:off x="5817079" y="3261324"/>
            <a:ext cx="6193766" cy="3483993"/>
          </a:xfrm>
          <a:prstGeom prst="rect">
            <a:avLst/>
          </a:prstGeom>
        </p:spPr>
      </p:pic>
      <p:sp>
        <p:nvSpPr>
          <p:cNvPr id="9" name="TextBox 8">
            <a:extLst>
              <a:ext uri="{FF2B5EF4-FFF2-40B4-BE49-F238E27FC236}">
                <a16:creationId xmlns:a16="http://schemas.microsoft.com/office/drawing/2014/main" id="{5E1BEC1D-3583-4D90-9273-B20DEDBD247B}"/>
              </a:ext>
            </a:extLst>
          </p:cNvPr>
          <p:cNvSpPr txBox="1"/>
          <p:nvPr/>
        </p:nvSpPr>
        <p:spPr>
          <a:xfrm>
            <a:off x="926082" y="3988459"/>
            <a:ext cx="377836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big reveal as The Joker takes off his clown mask and reveals his clown make up below.  This rough and badly applied make up is part of what made it so sinister. </a:t>
            </a:r>
          </a:p>
        </p:txBody>
      </p:sp>
    </p:spTree>
    <p:extLst>
      <p:ext uri="{BB962C8B-B14F-4D97-AF65-F5344CB8AC3E}">
        <p14:creationId xmlns:p14="http://schemas.microsoft.com/office/powerpoint/2010/main" val="2768321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E770A5-F7C3-4F9F-A261-B405D088DD19}"/>
              </a:ext>
            </a:extLst>
          </p:cNvPr>
          <p:cNvGraphicFramePr>
            <a:graphicFrameLocks noGrp="1"/>
          </p:cNvGraphicFramePr>
          <p:nvPr>
            <p:extLst>
              <p:ext uri="{D42A27DB-BD31-4B8C-83A1-F6EECF244321}">
                <p14:modId xmlns:p14="http://schemas.microsoft.com/office/powerpoint/2010/main" val="3343015989"/>
              </p:ext>
            </p:extLst>
          </p:nvPr>
        </p:nvGraphicFramePr>
        <p:xfrm>
          <a:off x="288636" y="161636"/>
          <a:ext cx="11540302" cy="6551027"/>
        </p:xfrm>
        <a:graphic>
          <a:graphicData uri="http://schemas.openxmlformats.org/drawingml/2006/table">
            <a:tbl>
              <a:tblPr firstRow="1" firstCol="1" bandRow="1">
                <a:tableStyleId>{5C22544A-7EE6-4342-B048-85BDC9FD1C3A}</a:tableStyleId>
              </a:tblPr>
              <a:tblGrid>
                <a:gridCol w="2765675">
                  <a:extLst>
                    <a:ext uri="{9D8B030D-6E8A-4147-A177-3AD203B41FA5}">
                      <a16:colId xmlns:a16="http://schemas.microsoft.com/office/drawing/2014/main" val="1637654752"/>
                    </a:ext>
                  </a:extLst>
                </a:gridCol>
                <a:gridCol w="2849592">
                  <a:extLst>
                    <a:ext uri="{9D8B030D-6E8A-4147-A177-3AD203B41FA5}">
                      <a16:colId xmlns:a16="http://schemas.microsoft.com/office/drawing/2014/main" val="3396507405"/>
                    </a:ext>
                  </a:extLst>
                </a:gridCol>
                <a:gridCol w="5925035">
                  <a:extLst>
                    <a:ext uri="{9D8B030D-6E8A-4147-A177-3AD203B41FA5}">
                      <a16:colId xmlns:a16="http://schemas.microsoft.com/office/drawing/2014/main" val="3926312975"/>
                    </a:ext>
                  </a:extLst>
                </a:gridCol>
              </a:tblGrid>
              <a:tr h="443345">
                <a:tc>
                  <a:txBody>
                    <a:bodyPr/>
                    <a:lstStyle/>
                    <a:p>
                      <a:pPr>
                        <a:spcAft>
                          <a:spcPts val="0"/>
                        </a:spcAft>
                      </a:pPr>
                      <a:endParaRPr lang="en-US">
                        <a:effectLst/>
                      </a:endParaRPr>
                    </a:p>
                  </a:txBody>
                  <a:tcPr marL="68580" marR="68580" marT="0" marB="0"/>
                </a:tc>
                <a:tc>
                  <a:txBody>
                    <a:bodyPr/>
                    <a:lstStyle/>
                    <a:p>
                      <a:pPr>
                        <a:spcAft>
                          <a:spcPts val="0"/>
                        </a:spcAft>
                      </a:pPr>
                      <a:r>
                        <a:rPr lang="en-US">
                          <a:effectLst/>
                        </a:rPr>
                        <a:t>The Dark Knight</a:t>
                      </a:r>
                    </a:p>
                  </a:txBody>
                  <a:tcPr marL="68580" marR="68580" marT="0" marB="0"/>
                </a:tc>
                <a:tc>
                  <a:txBody>
                    <a:bodyPr/>
                    <a:lstStyle/>
                    <a:p>
                      <a:pPr>
                        <a:spcAft>
                          <a:spcPts val="0"/>
                        </a:spcAft>
                      </a:pPr>
                      <a:r>
                        <a:rPr lang="en-US">
                          <a:effectLst/>
                        </a:rPr>
                        <a:t>Fish Tank</a:t>
                      </a:r>
                    </a:p>
                  </a:txBody>
                  <a:tcPr marL="68580" marR="68580" marT="0" marB="0"/>
                </a:tc>
                <a:extLst>
                  <a:ext uri="{0D108BD9-81ED-4DB2-BD59-A6C34878D82A}">
                    <a16:rowId xmlns:a16="http://schemas.microsoft.com/office/drawing/2014/main" val="2071597181"/>
                  </a:ext>
                </a:extLst>
              </a:tr>
              <a:tr h="572221">
                <a:tc>
                  <a:txBody>
                    <a:bodyPr/>
                    <a:lstStyle/>
                    <a:p>
                      <a:pPr>
                        <a:spcAft>
                          <a:spcPts val="0"/>
                        </a:spcAft>
                      </a:pPr>
                      <a:r>
                        <a:rPr lang="en-US">
                          <a:effectLst/>
                        </a:rPr>
                        <a:t>Genre</a:t>
                      </a:r>
                    </a:p>
                  </a:txBody>
                  <a:tcPr marL="68580" marR="68580" marT="0" marB="0"/>
                </a:tc>
                <a:tc>
                  <a:txBody>
                    <a:bodyPr/>
                    <a:lstStyle/>
                    <a:p>
                      <a:pPr>
                        <a:spcAft>
                          <a:spcPts val="0"/>
                        </a:spcAft>
                      </a:pPr>
                      <a:r>
                        <a:rPr lang="en-US">
                          <a:effectLst/>
                        </a:rPr>
                        <a:t>Comic book/superhero/action</a:t>
                      </a:r>
                    </a:p>
                  </a:txBody>
                  <a:tcPr marL="68580" marR="68580" marT="0" marB="0"/>
                </a:tc>
                <a:tc>
                  <a:txBody>
                    <a:bodyPr/>
                    <a:lstStyle/>
                    <a:p>
                      <a:pPr>
                        <a:spcAft>
                          <a:spcPts val="0"/>
                        </a:spcAft>
                      </a:pPr>
                      <a:r>
                        <a:rPr lang="en-US">
                          <a:effectLst/>
                        </a:rPr>
                        <a:t>British Social realism</a:t>
                      </a:r>
                    </a:p>
                  </a:txBody>
                  <a:tcPr marL="68580" marR="68580" marT="0" marB="0"/>
                </a:tc>
                <a:extLst>
                  <a:ext uri="{0D108BD9-81ED-4DB2-BD59-A6C34878D82A}">
                    <a16:rowId xmlns:a16="http://schemas.microsoft.com/office/drawing/2014/main" val="341571078"/>
                  </a:ext>
                </a:extLst>
              </a:tr>
              <a:tr h="286038">
                <a:tc>
                  <a:txBody>
                    <a:bodyPr/>
                    <a:lstStyle/>
                    <a:p>
                      <a:pPr>
                        <a:spcAft>
                          <a:spcPts val="0"/>
                        </a:spcAft>
                      </a:pPr>
                      <a:r>
                        <a:rPr lang="en-US">
                          <a:effectLst/>
                        </a:rPr>
                        <a:t>Narrative structure</a:t>
                      </a:r>
                    </a:p>
                  </a:txBody>
                  <a:tcPr marL="68580" marR="68580" marT="0" marB="0"/>
                </a:tc>
                <a:tc>
                  <a:txBody>
                    <a:bodyPr/>
                    <a:lstStyle/>
                    <a:p>
                      <a:pPr>
                        <a:spcAft>
                          <a:spcPts val="0"/>
                        </a:spcAft>
                      </a:pPr>
                      <a:r>
                        <a:rPr lang="en-US">
                          <a:effectLst/>
                        </a:rPr>
                        <a:t>Open  narrative</a:t>
                      </a:r>
                    </a:p>
                  </a:txBody>
                  <a:tcPr marL="68580" marR="68580" marT="0" marB="0"/>
                </a:tc>
                <a:tc>
                  <a:txBody>
                    <a:bodyPr/>
                    <a:lstStyle/>
                    <a:p>
                      <a:pPr>
                        <a:spcAft>
                          <a:spcPts val="0"/>
                        </a:spcAft>
                      </a:pPr>
                      <a:r>
                        <a:rPr lang="en-US">
                          <a:effectLst/>
                        </a:rPr>
                        <a:t>Open narrative</a:t>
                      </a:r>
                    </a:p>
                  </a:txBody>
                  <a:tcPr marL="68580" marR="68580" marT="0" marB="0"/>
                </a:tc>
                <a:extLst>
                  <a:ext uri="{0D108BD9-81ED-4DB2-BD59-A6C34878D82A}">
                    <a16:rowId xmlns:a16="http://schemas.microsoft.com/office/drawing/2014/main" val="29249942"/>
                  </a:ext>
                </a:extLst>
              </a:tr>
              <a:tr h="429057">
                <a:tc>
                  <a:txBody>
                    <a:bodyPr/>
                    <a:lstStyle/>
                    <a:p>
                      <a:pPr>
                        <a:spcAft>
                          <a:spcPts val="0"/>
                        </a:spcAft>
                      </a:pPr>
                      <a:r>
                        <a:rPr lang="en-US">
                          <a:effectLst/>
                        </a:rPr>
                        <a:t>Main character</a:t>
                      </a:r>
                    </a:p>
                  </a:txBody>
                  <a:tcPr marL="68580" marR="68580" marT="0" marB="0"/>
                </a:tc>
                <a:tc>
                  <a:txBody>
                    <a:bodyPr/>
                    <a:lstStyle/>
                    <a:p>
                      <a:pPr>
                        <a:spcAft>
                          <a:spcPts val="0"/>
                        </a:spcAft>
                      </a:pPr>
                      <a:r>
                        <a:rPr lang="en-US">
                          <a:effectLst/>
                        </a:rPr>
                        <a:t>Batman (good)</a:t>
                      </a:r>
                    </a:p>
                  </a:txBody>
                  <a:tcPr marL="68580" marR="68580" marT="0" marB="0"/>
                </a:tc>
                <a:tc>
                  <a:txBody>
                    <a:bodyPr/>
                    <a:lstStyle/>
                    <a:p>
                      <a:pPr>
                        <a:spcAft>
                          <a:spcPts val="0"/>
                        </a:spcAft>
                      </a:pPr>
                      <a:r>
                        <a:rPr lang="en-US">
                          <a:effectLst/>
                        </a:rPr>
                        <a:t>Mia </a:t>
                      </a:r>
                    </a:p>
                  </a:txBody>
                  <a:tcPr marL="68580" marR="68580" marT="0" marB="0"/>
                </a:tc>
                <a:extLst>
                  <a:ext uri="{0D108BD9-81ED-4DB2-BD59-A6C34878D82A}">
                    <a16:rowId xmlns:a16="http://schemas.microsoft.com/office/drawing/2014/main" val="1367236947"/>
                  </a:ext>
                </a:extLst>
              </a:tr>
              <a:tr h="286038">
                <a:tc>
                  <a:txBody>
                    <a:bodyPr/>
                    <a:lstStyle/>
                    <a:p>
                      <a:pPr>
                        <a:spcAft>
                          <a:spcPts val="0"/>
                        </a:spcAft>
                      </a:pPr>
                      <a:r>
                        <a:rPr lang="en-US">
                          <a:effectLst/>
                        </a:rPr>
                        <a:t>Binary opposites</a:t>
                      </a:r>
                    </a:p>
                  </a:txBody>
                  <a:tcPr marL="68580" marR="68580" marT="0" marB="0"/>
                </a:tc>
                <a:tc>
                  <a:txBody>
                    <a:bodyPr/>
                    <a:lstStyle/>
                    <a:p>
                      <a:pPr>
                        <a:spcAft>
                          <a:spcPts val="0"/>
                        </a:spcAft>
                      </a:pPr>
                      <a:r>
                        <a:rPr lang="en-US">
                          <a:effectLst/>
                        </a:rPr>
                        <a:t>Joker (evil)</a:t>
                      </a:r>
                    </a:p>
                  </a:txBody>
                  <a:tcPr marL="68580" marR="68580" marT="0" marB="0"/>
                </a:tc>
                <a:tc>
                  <a:txBody>
                    <a:bodyPr/>
                    <a:lstStyle/>
                    <a:p>
                      <a:pPr>
                        <a:spcAft>
                          <a:spcPts val="0"/>
                        </a:spcAft>
                      </a:pPr>
                      <a:r>
                        <a:rPr lang="en-US">
                          <a:effectLst/>
                        </a:rPr>
                        <a:t>Not really</a:t>
                      </a:r>
                    </a:p>
                  </a:txBody>
                  <a:tcPr marL="68580" marR="68580" marT="0" marB="0"/>
                </a:tc>
                <a:extLst>
                  <a:ext uri="{0D108BD9-81ED-4DB2-BD59-A6C34878D82A}">
                    <a16:rowId xmlns:a16="http://schemas.microsoft.com/office/drawing/2014/main" val="228239311"/>
                  </a:ext>
                </a:extLst>
              </a:tr>
              <a:tr h="429057">
                <a:tc>
                  <a:txBody>
                    <a:bodyPr/>
                    <a:lstStyle/>
                    <a:p>
                      <a:pPr>
                        <a:spcAft>
                          <a:spcPts val="0"/>
                        </a:spcAft>
                      </a:pPr>
                      <a:r>
                        <a:rPr lang="en-US">
                          <a:effectLst/>
                        </a:rPr>
                        <a:t>Location</a:t>
                      </a:r>
                    </a:p>
                  </a:txBody>
                  <a:tcPr marL="68580" marR="68580" marT="0" marB="0"/>
                </a:tc>
                <a:tc>
                  <a:txBody>
                    <a:bodyPr/>
                    <a:lstStyle/>
                    <a:p>
                      <a:pPr>
                        <a:spcAft>
                          <a:spcPts val="0"/>
                        </a:spcAft>
                      </a:pPr>
                      <a:r>
                        <a:rPr lang="en-US">
                          <a:effectLst/>
                        </a:rPr>
                        <a:t>Inner city </a:t>
                      </a:r>
                      <a:r>
                        <a:rPr lang="en-US" err="1">
                          <a:effectLst/>
                        </a:rPr>
                        <a:t>america</a:t>
                      </a:r>
                    </a:p>
                  </a:txBody>
                  <a:tcPr marL="68580" marR="68580" marT="0" marB="0"/>
                </a:tc>
                <a:tc>
                  <a:txBody>
                    <a:bodyPr/>
                    <a:lstStyle/>
                    <a:p>
                      <a:pPr>
                        <a:spcAft>
                          <a:spcPts val="0"/>
                        </a:spcAft>
                      </a:pPr>
                      <a:r>
                        <a:rPr lang="en-US">
                          <a:effectLst/>
                        </a:rPr>
                        <a:t>Essex council estate</a:t>
                      </a:r>
                    </a:p>
                  </a:txBody>
                  <a:tcPr marL="68580" marR="68580" marT="0" marB="0"/>
                </a:tc>
                <a:extLst>
                  <a:ext uri="{0D108BD9-81ED-4DB2-BD59-A6C34878D82A}">
                    <a16:rowId xmlns:a16="http://schemas.microsoft.com/office/drawing/2014/main" val="747704072"/>
                  </a:ext>
                </a:extLst>
              </a:tr>
              <a:tr h="829685">
                <a:tc>
                  <a:txBody>
                    <a:bodyPr/>
                    <a:lstStyle/>
                    <a:p>
                      <a:pPr>
                        <a:spcAft>
                          <a:spcPts val="0"/>
                        </a:spcAft>
                      </a:pPr>
                      <a:r>
                        <a:rPr lang="en-US">
                          <a:effectLst/>
                        </a:rPr>
                        <a:t>Lighting</a:t>
                      </a:r>
                    </a:p>
                  </a:txBody>
                  <a:tcPr marL="68580" marR="68580" marT="0" marB="0"/>
                </a:tc>
                <a:tc>
                  <a:txBody>
                    <a:bodyPr/>
                    <a:lstStyle/>
                    <a:p>
                      <a:pPr>
                        <a:spcAft>
                          <a:spcPts val="0"/>
                        </a:spcAft>
                      </a:pPr>
                      <a:r>
                        <a:rPr lang="en-US" err="1">
                          <a:effectLst/>
                        </a:rPr>
                        <a:t>Stylised</a:t>
                      </a:r>
                      <a:r>
                        <a:rPr lang="en-US">
                          <a:effectLst/>
                        </a:rPr>
                        <a:t> use of darkness for criminal parts.  </a:t>
                      </a:r>
                      <a:r>
                        <a:rPr lang="en-US" err="1">
                          <a:effectLst/>
                        </a:rPr>
                        <a:t>Colour</a:t>
                      </a:r>
                      <a:r>
                        <a:rPr lang="en-US">
                          <a:effectLst/>
                        </a:rPr>
                        <a:t> lighting creates themes.</a:t>
                      </a:r>
                    </a:p>
                  </a:txBody>
                  <a:tcPr marL="68580" marR="68580" marT="0" marB="0"/>
                </a:tc>
                <a:tc>
                  <a:txBody>
                    <a:bodyPr/>
                    <a:lstStyle/>
                    <a:p>
                      <a:pPr>
                        <a:spcAft>
                          <a:spcPts val="0"/>
                        </a:spcAft>
                      </a:pPr>
                      <a:r>
                        <a:rPr lang="en-US">
                          <a:effectLst/>
                        </a:rPr>
                        <a:t>Naturalistic for the most part. Real. </a:t>
                      </a:r>
                    </a:p>
                  </a:txBody>
                  <a:tcPr marL="68580" marR="68580" marT="0" marB="0"/>
                </a:tc>
                <a:extLst>
                  <a:ext uri="{0D108BD9-81ED-4DB2-BD59-A6C34878D82A}">
                    <a16:rowId xmlns:a16="http://schemas.microsoft.com/office/drawing/2014/main" val="3511331899"/>
                  </a:ext>
                </a:extLst>
              </a:tr>
              <a:tr h="872547">
                <a:tc>
                  <a:txBody>
                    <a:bodyPr/>
                    <a:lstStyle/>
                    <a:p>
                      <a:pPr>
                        <a:spcAft>
                          <a:spcPts val="0"/>
                        </a:spcAft>
                      </a:pPr>
                      <a:r>
                        <a:rPr lang="en-US">
                          <a:effectLst/>
                        </a:rPr>
                        <a:t>Sound</a:t>
                      </a:r>
                    </a:p>
                  </a:txBody>
                  <a:tcPr marL="68580" marR="68580" marT="0" marB="0"/>
                </a:tc>
                <a:tc>
                  <a:txBody>
                    <a:bodyPr/>
                    <a:lstStyle/>
                    <a:p>
                      <a:pPr>
                        <a:spcAft>
                          <a:spcPts val="0"/>
                        </a:spcAft>
                      </a:pPr>
                      <a:r>
                        <a:rPr lang="en-US">
                          <a:effectLst/>
                        </a:rPr>
                        <a:t>Sound design blurs with music but is often exaggerated and unnatural</a:t>
                      </a:r>
                    </a:p>
                  </a:txBody>
                  <a:tcPr marL="68580" marR="68580" marT="0" marB="0"/>
                </a:tc>
                <a:tc>
                  <a:txBody>
                    <a:bodyPr/>
                    <a:lstStyle/>
                    <a:p>
                      <a:pPr>
                        <a:spcAft>
                          <a:spcPts val="0"/>
                        </a:spcAft>
                      </a:pPr>
                      <a:r>
                        <a:rPr lang="en-US">
                          <a:effectLst/>
                        </a:rPr>
                        <a:t>Use of natural sound in the opening sequence helps to draw you into the characters</a:t>
                      </a:r>
                    </a:p>
                  </a:txBody>
                  <a:tcPr marL="68580" marR="68580" marT="0" marB="0"/>
                </a:tc>
                <a:extLst>
                  <a:ext uri="{0D108BD9-81ED-4DB2-BD59-A6C34878D82A}">
                    <a16:rowId xmlns:a16="http://schemas.microsoft.com/office/drawing/2014/main" val="395079375"/>
                  </a:ext>
                </a:extLst>
              </a:tr>
              <a:tr h="829685">
                <a:tc>
                  <a:txBody>
                    <a:bodyPr/>
                    <a:lstStyle/>
                    <a:p>
                      <a:pPr>
                        <a:spcAft>
                          <a:spcPts val="0"/>
                        </a:spcAft>
                      </a:pPr>
                      <a:r>
                        <a:rPr lang="en-US">
                          <a:effectLst/>
                        </a:rPr>
                        <a:t>Music</a:t>
                      </a:r>
                    </a:p>
                  </a:txBody>
                  <a:tcPr marL="68580" marR="68580" marT="0" marB="0"/>
                </a:tc>
                <a:tc>
                  <a:txBody>
                    <a:bodyPr/>
                    <a:lstStyle/>
                    <a:p>
                      <a:pPr>
                        <a:spcAft>
                          <a:spcPts val="0"/>
                        </a:spcAft>
                      </a:pPr>
                      <a:r>
                        <a:rPr lang="en-US">
                          <a:effectLst/>
                        </a:rPr>
                        <a:t>Composed but using unusual sounds </a:t>
                      </a:r>
                      <a:r>
                        <a:rPr lang="en-US" err="1">
                          <a:effectLst/>
                        </a:rPr>
                        <a:t>eg</a:t>
                      </a:r>
                      <a:r>
                        <a:rPr lang="en-US">
                          <a:effectLst/>
                        </a:rPr>
                        <a:t> jokers theme</a:t>
                      </a:r>
                    </a:p>
                  </a:txBody>
                  <a:tcPr marL="68580" marR="68580" marT="0" marB="0"/>
                </a:tc>
                <a:tc>
                  <a:txBody>
                    <a:bodyPr/>
                    <a:lstStyle/>
                    <a:p>
                      <a:pPr>
                        <a:spcAft>
                          <a:spcPts val="0"/>
                        </a:spcAft>
                      </a:pPr>
                      <a:r>
                        <a:rPr lang="en-US">
                          <a:effectLst/>
                        </a:rPr>
                        <a:t>Is the music they listen to and dance to</a:t>
                      </a:r>
                    </a:p>
                  </a:txBody>
                  <a:tcPr marL="68580" marR="68580" marT="0" marB="0"/>
                </a:tc>
                <a:extLst>
                  <a:ext uri="{0D108BD9-81ED-4DB2-BD59-A6C34878D82A}">
                    <a16:rowId xmlns:a16="http://schemas.microsoft.com/office/drawing/2014/main" val="2884405419"/>
                  </a:ext>
                </a:extLst>
              </a:tr>
              <a:tr h="572221">
                <a:tc>
                  <a:txBody>
                    <a:bodyPr/>
                    <a:lstStyle/>
                    <a:p>
                      <a:pPr>
                        <a:spcAft>
                          <a:spcPts val="0"/>
                        </a:spcAft>
                      </a:pPr>
                      <a:r>
                        <a:rPr lang="en-US">
                          <a:effectLst/>
                        </a:rPr>
                        <a:t>iconography</a:t>
                      </a:r>
                    </a:p>
                  </a:txBody>
                  <a:tcPr marL="68580" marR="68580" marT="0" marB="0"/>
                </a:tc>
                <a:tc>
                  <a:txBody>
                    <a:bodyPr/>
                    <a:lstStyle/>
                    <a:p>
                      <a:pPr>
                        <a:spcAft>
                          <a:spcPts val="0"/>
                        </a:spcAft>
                      </a:pPr>
                      <a:r>
                        <a:rPr lang="en-US">
                          <a:effectLst/>
                        </a:rPr>
                        <a:t>Comic book batman logo, skyscrapers, urban</a:t>
                      </a:r>
                    </a:p>
                  </a:txBody>
                  <a:tcPr marL="68580" marR="68580" marT="0" marB="0"/>
                </a:tc>
                <a:tc>
                  <a:txBody>
                    <a:bodyPr/>
                    <a:lstStyle/>
                    <a:p>
                      <a:pPr>
                        <a:spcAft>
                          <a:spcPts val="0"/>
                        </a:spcAft>
                      </a:pPr>
                      <a:r>
                        <a:rPr lang="en-US">
                          <a:effectLst/>
                        </a:rPr>
                        <a:t>Council estates, poverty, pit bulls, </a:t>
                      </a:r>
                    </a:p>
                  </a:txBody>
                  <a:tcPr marL="68580" marR="68580" marT="0" marB="0"/>
                </a:tc>
                <a:extLst>
                  <a:ext uri="{0D108BD9-81ED-4DB2-BD59-A6C34878D82A}">
                    <a16:rowId xmlns:a16="http://schemas.microsoft.com/office/drawing/2014/main" val="1320750208"/>
                  </a:ext>
                </a:extLst>
              </a:tr>
              <a:tr h="286038">
                <a:tc>
                  <a:txBody>
                    <a:bodyPr/>
                    <a:lstStyle/>
                    <a:p>
                      <a:pPr>
                        <a:spcAft>
                          <a:spcPts val="0"/>
                        </a:spcAft>
                      </a:pPr>
                      <a:r>
                        <a:rPr lang="en-US">
                          <a:effectLst/>
                        </a:rPr>
                        <a:t>Budget</a:t>
                      </a:r>
                    </a:p>
                  </a:txBody>
                  <a:tcPr marL="68580" marR="68580" marT="0" marB="0"/>
                </a:tc>
                <a:tc>
                  <a:txBody>
                    <a:bodyPr/>
                    <a:lstStyle/>
                    <a:p>
                      <a:pPr>
                        <a:spcAft>
                          <a:spcPts val="0"/>
                        </a:spcAft>
                      </a:pPr>
                      <a:r>
                        <a:rPr lang="en-US">
                          <a:effectLst/>
                        </a:rPr>
                        <a:t>180 million dollars</a:t>
                      </a:r>
                    </a:p>
                  </a:txBody>
                  <a:tcPr marL="68580" marR="68580" marT="0" marB="0"/>
                </a:tc>
                <a:tc>
                  <a:txBody>
                    <a:bodyPr/>
                    <a:lstStyle/>
                    <a:p>
                      <a:pPr>
                        <a:spcAft>
                          <a:spcPts val="0"/>
                        </a:spcAft>
                      </a:pPr>
                      <a:r>
                        <a:rPr lang="en-US">
                          <a:effectLst/>
                        </a:rPr>
                        <a:t>3 million dollars</a:t>
                      </a:r>
                    </a:p>
                  </a:txBody>
                  <a:tcPr marL="68580" marR="68580" marT="0" marB="0"/>
                </a:tc>
                <a:extLst>
                  <a:ext uri="{0D108BD9-81ED-4DB2-BD59-A6C34878D82A}">
                    <a16:rowId xmlns:a16="http://schemas.microsoft.com/office/drawing/2014/main" val="4271442487"/>
                  </a:ext>
                </a:extLst>
              </a:tr>
              <a:tr h="286038">
                <a:tc>
                  <a:txBody>
                    <a:bodyPr/>
                    <a:lstStyle/>
                    <a:p>
                      <a:pPr>
                        <a:spcAft>
                          <a:spcPts val="0"/>
                        </a:spcAft>
                      </a:pPr>
                      <a:r>
                        <a:rPr lang="en-US">
                          <a:effectLst/>
                        </a:rPr>
                        <a:t>Took at box office</a:t>
                      </a:r>
                    </a:p>
                  </a:txBody>
                  <a:tcPr marL="68580" marR="68580" marT="0" marB="0"/>
                </a:tc>
                <a:tc>
                  <a:txBody>
                    <a:bodyPr/>
                    <a:lstStyle/>
                    <a:p>
                      <a:pPr>
                        <a:spcAft>
                          <a:spcPts val="0"/>
                        </a:spcAft>
                      </a:pPr>
                      <a:r>
                        <a:rPr lang="en-US">
                          <a:effectLst/>
                        </a:rPr>
                        <a:t>1.005 billion dollars </a:t>
                      </a:r>
                    </a:p>
                  </a:txBody>
                  <a:tcPr marL="68580" marR="68580" marT="0" marB="0"/>
                </a:tc>
                <a:tc>
                  <a:txBody>
                    <a:bodyPr/>
                    <a:lstStyle/>
                    <a:p>
                      <a:pPr>
                        <a:spcAft>
                          <a:spcPts val="0"/>
                        </a:spcAft>
                      </a:pPr>
                      <a:r>
                        <a:rPr lang="en-US">
                          <a:effectLst/>
                        </a:rPr>
                        <a:t>5.9 million dollars</a:t>
                      </a:r>
                    </a:p>
                  </a:txBody>
                  <a:tcPr marL="68580" marR="68580" marT="0" marB="0"/>
                </a:tc>
                <a:extLst>
                  <a:ext uri="{0D108BD9-81ED-4DB2-BD59-A6C34878D82A}">
                    <a16:rowId xmlns:a16="http://schemas.microsoft.com/office/drawing/2014/main" val="1688493897"/>
                  </a:ext>
                </a:extLst>
              </a:tr>
              <a:tr h="429057">
                <a:tc>
                  <a:txBody>
                    <a:bodyPr/>
                    <a:lstStyle/>
                    <a:p>
                      <a:pPr>
                        <a:spcAft>
                          <a:spcPts val="0"/>
                        </a:spcAft>
                      </a:pPr>
                      <a:r>
                        <a:rPr lang="en-US">
                          <a:effectLst/>
                        </a:rPr>
                        <a:t>When released</a:t>
                      </a:r>
                    </a:p>
                  </a:txBody>
                  <a:tcPr marL="68580" marR="68580" marT="0" marB="0"/>
                </a:tc>
                <a:tc>
                  <a:txBody>
                    <a:bodyPr/>
                    <a:lstStyle/>
                    <a:p>
                      <a:pPr>
                        <a:spcAft>
                          <a:spcPts val="0"/>
                        </a:spcAft>
                      </a:pPr>
                      <a:r>
                        <a:rPr lang="en-US">
                          <a:effectLst/>
                        </a:rPr>
                        <a:t>July 2008</a:t>
                      </a:r>
                    </a:p>
                  </a:txBody>
                  <a:tcPr marL="68580" marR="68580" marT="0" marB="0"/>
                </a:tc>
                <a:tc>
                  <a:txBody>
                    <a:bodyPr/>
                    <a:lstStyle/>
                    <a:p>
                      <a:pPr>
                        <a:spcAft>
                          <a:spcPts val="0"/>
                        </a:spcAft>
                      </a:pPr>
                      <a:r>
                        <a:rPr lang="en-US">
                          <a:effectLst/>
                        </a:rPr>
                        <a:t>September 2009</a:t>
                      </a:r>
                    </a:p>
                  </a:txBody>
                  <a:tcPr marL="68580" marR="68580" marT="0" marB="0"/>
                </a:tc>
                <a:extLst>
                  <a:ext uri="{0D108BD9-81ED-4DB2-BD59-A6C34878D82A}">
                    <a16:rowId xmlns:a16="http://schemas.microsoft.com/office/drawing/2014/main" val="657948744"/>
                  </a:ext>
                </a:extLst>
              </a:tr>
            </a:tbl>
          </a:graphicData>
        </a:graphic>
      </p:graphicFrame>
      <p:sp>
        <p:nvSpPr>
          <p:cNvPr id="5" name="TextBox 4">
            <a:extLst>
              <a:ext uri="{FF2B5EF4-FFF2-40B4-BE49-F238E27FC236}">
                <a16:creationId xmlns:a16="http://schemas.microsoft.com/office/drawing/2014/main" id="{E408C9A3-9777-425C-8485-375113CF153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52107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9DA9EB-02BF-490D-A373-697F57C69685}"/>
              </a:ext>
            </a:extLst>
          </p:cNvPr>
          <p:cNvSpPr txBox="1"/>
          <p:nvPr/>
        </p:nvSpPr>
        <p:spPr>
          <a:xfrm>
            <a:off x="175491" y="129309"/>
            <a:ext cx="12002653"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As the two opening sequences from TDK and FT demonstrate they are from very contrasting genres but they do have similarities.  They are both open narrative structure and both have endings where things are left unfinished and where we don’t exactly know the ending.  TDK probably because it is part of  trilogy and FT because it would go against the genre really to have a happy ending as Social realism is usually true to life and life doesn’t have neat happy endings for the most part.</a:t>
            </a:r>
          </a:p>
          <a:p>
            <a:r>
              <a:rPr lang="en-US">
                <a:cs typeface="Calibri"/>
              </a:rPr>
              <a:t>TDK was a very expensive film to make but the amount of money taken at the Box offices shows that this is kind of film is a safe bet financially.  Fish tank won the jury prize at Cannes and also won a Bafta for best film which shows that you don’t need to spend a fortune to get praised by the industry or by judges.</a:t>
            </a:r>
          </a:p>
          <a:p>
            <a:r>
              <a:rPr lang="en-US">
                <a:cs typeface="Calibri"/>
              </a:rPr>
              <a:t>The opening sequences demonstrate the difference in budget and style straight away whereas in TDK the first shots are taken by helicopter and involve huge landscapes and </a:t>
            </a:r>
            <a:r>
              <a:rPr lang="en-US" err="1">
                <a:cs typeface="Calibri"/>
              </a:rPr>
              <a:t>organisation</a:t>
            </a:r>
            <a:r>
              <a:rPr lang="en-US">
                <a:cs typeface="Calibri"/>
              </a:rPr>
              <a:t> with expensive stunts and scenery.  In FT we see our main character in a small flat on a council estate, the skyline is visible through the windows and the camera work is hand held and feels less produced and polished. </a:t>
            </a:r>
          </a:p>
          <a:p>
            <a:r>
              <a:rPr lang="en-US">
                <a:cs typeface="Calibri"/>
              </a:rPr>
              <a:t>However, both opening sequences work to draw the audience in by raising more questions than the scenes answer.  who are these people? What motivates them?  what are we presuming because we already know the genre of the film we are watching, where is this likely to go?  We don’t see the main character(Batman) in TDK as the narrative structure jumps straight into the equilibrium being disrupted in this film as I mentioned before this may come from being part of a trilogy and also because the audience are already aware who Batman is and what his character generally is about. In </a:t>
            </a:r>
            <a:r>
              <a:rPr lang="en-US" err="1">
                <a:cs typeface="Calibri"/>
              </a:rPr>
              <a:t>Fishtank</a:t>
            </a:r>
            <a:r>
              <a:rPr lang="en-US">
                <a:cs typeface="Calibri"/>
              </a:rPr>
              <a:t> we have to learn quickly about who Mia is, where she lives and what her equilibrium is before it can be disrupted.  </a:t>
            </a:r>
          </a:p>
          <a:p>
            <a:r>
              <a:rPr lang="en-US">
                <a:cs typeface="Calibri"/>
              </a:rPr>
              <a:t>The mise en scene for both films quickly establish certain things for the audience in a kind of visual short cut, </a:t>
            </a:r>
            <a:r>
              <a:rPr lang="en-US" err="1">
                <a:cs typeface="Calibri"/>
              </a:rPr>
              <a:t>gotham</a:t>
            </a:r>
            <a:r>
              <a:rPr lang="en-US">
                <a:cs typeface="Calibri"/>
              </a:rPr>
              <a:t> city or social housing estate both are quickly </a:t>
            </a:r>
            <a:r>
              <a:rPr lang="en-US" err="1">
                <a:cs typeface="Calibri"/>
              </a:rPr>
              <a:t>recognisable</a:t>
            </a:r>
            <a:r>
              <a:rPr lang="en-US">
                <a:cs typeface="Calibri"/>
              </a:rPr>
              <a:t> and need little explanation.  Mia's world opens up as we track with her as she walks through the estate and we learn about her character from a sequence of short encounters with her </a:t>
            </a:r>
            <a:r>
              <a:rPr lang="en-US" err="1">
                <a:cs typeface="Calibri"/>
              </a:rPr>
              <a:t>neighbours</a:t>
            </a:r>
            <a:r>
              <a:rPr lang="en-US">
                <a:cs typeface="Calibri"/>
              </a:rPr>
              <a:t>.  In TDK we know instantly the clowns are bad guys because we know clown mask in this context means disguise and sinister, the sound and music also lets us know this.  In comic books good and evil are clearly defined ( if sometimes interchangeable) but in Fish Tank and Social realism we have to understand why people do things and how sometimes characters don’t have control over their own lives. In comic books things are more about binary opposites and less about grey areas. </a:t>
            </a:r>
          </a:p>
          <a:p>
            <a:endParaRPr lang="en-US">
              <a:cs typeface="Calibri"/>
            </a:endParaRPr>
          </a:p>
        </p:txBody>
      </p:sp>
    </p:spTree>
    <p:extLst>
      <p:ext uri="{BB962C8B-B14F-4D97-AF65-F5344CB8AC3E}">
        <p14:creationId xmlns:p14="http://schemas.microsoft.com/office/powerpoint/2010/main" val="1649851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1779C-FBE1-4A9E-B007-5F2BB8828609}"/>
              </a:ext>
            </a:extLst>
          </p:cNvPr>
          <p:cNvSpPr>
            <a:spLocks noGrp="1"/>
          </p:cNvSpPr>
          <p:nvPr>
            <p:ph type="title"/>
          </p:nvPr>
        </p:nvSpPr>
        <p:spPr/>
        <p:txBody>
          <a:bodyPr/>
          <a:lstStyle/>
          <a:p>
            <a:pPr marL="571500" indent="-571500">
              <a:buFont typeface="Arial"/>
              <a:buChar char="•"/>
            </a:pPr>
            <a:r>
              <a:rPr lang="en-US" dirty="0">
                <a:cs typeface="Calibri Light"/>
              </a:rPr>
              <a:t>Assessor's Comments</a:t>
            </a:r>
          </a:p>
        </p:txBody>
      </p:sp>
      <p:sp>
        <p:nvSpPr>
          <p:cNvPr id="3" name="Content Placeholder 2">
            <a:extLst>
              <a:ext uri="{FF2B5EF4-FFF2-40B4-BE49-F238E27FC236}">
                <a16:creationId xmlns:a16="http://schemas.microsoft.com/office/drawing/2014/main" id="{05912435-4500-4911-B3C7-0FC747E7968F}"/>
              </a:ext>
            </a:extLst>
          </p:cNvPr>
          <p:cNvSpPr>
            <a:spLocks noGrp="1"/>
          </p:cNvSpPr>
          <p:nvPr>
            <p:ph idx="1"/>
          </p:nvPr>
        </p:nvSpPr>
        <p:spPr/>
        <p:txBody>
          <a:bodyPr vert="horz" lIns="91440" tIns="45720" rIns="91440" bIns="45720" rtlCol="0" anchor="t">
            <a:normAutofit/>
          </a:bodyPr>
          <a:lstStyle/>
          <a:p>
            <a:r>
              <a:rPr lang="en-US">
                <a:cs typeface="Calibri"/>
              </a:rPr>
              <a:t>Your analysis sections are very detailed, moving beyond narrative and into genre. You understand theory well and are able to talk about it in detail in a lot of places.</a:t>
            </a:r>
          </a:p>
          <a:p>
            <a:r>
              <a:rPr lang="en-US">
                <a:cs typeface="Calibri"/>
              </a:rPr>
              <a:t>Your comparison section is insightful and you incorporate theory into your analysis. You also show the ability to move beyond analysis and into evaluation, which is a high order skill.</a:t>
            </a:r>
          </a:p>
          <a:p>
            <a:r>
              <a:rPr lang="en-US">
                <a:cs typeface="Calibri"/>
              </a:rPr>
              <a:t>Very well done, Sam</a:t>
            </a:r>
          </a:p>
          <a:p>
            <a:r>
              <a:rPr lang="en-US">
                <a:cs typeface="Calibri"/>
              </a:rPr>
              <a:t>D1 – Distinction</a:t>
            </a:r>
          </a:p>
          <a:p>
            <a:endParaRPr lang="en-US">
              <a:cs typeface="Calibri"/>
            </a:endParaRPr>
          </a:p>
        </p:txBody>
      </p:sp>
    </p:spTree>
    <p:extLst>
      <p:ext uri="{BB962C8B-B14F-4D97-AF65-F5344CB8AC3E}">
        <p14:creationId xmlns:p14="http://schemas.microsoft.com/office/powerpoint/2010/main" val="3279122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806BAB-9EF0-41F0-BAAC-235DD39CB2D2}"/>
              </a:ext>
            </a:extLst>
          </p:cNvPr>
          <p:cNvSpPr/>
          <p:nvPr/>
        </p:nvSpPr>
        <p:spPr>
          <a:xfrm>
            <a:off x="391885" y="612845"/>
            <a:ext cx="7171509" cy="5847755"/>
          </a:xfrm>
          <a:prstGeom prst="rect">
            <a:avLst/>
          </a:prstGeom>
        </p:spPr>
        <p:txBody>
          <a:bodyPr wrap="square">
            <a:spAutoFit/>
          </a:bodyPr>
          <a:lstStyle/>
          <a:p>
            <a:pPr fontAlgn="base">
              <a:spcAft>
                <a:spcPts val="0"/>
              </a:spcAft>
            </a:pPr>
            <a:r>
              <a:rPr lang="en-US" u="sng">
                <a:latin typeface="Arial Narrow" panose="020B0606020202030204" pitchFamily="34" charset="0"/>
                <a:ea typeface="Times New Roman" panose="02020603050405020304" pitchFamily="18" charset="0"/>
              </a:rPr>
              <a:t>Film Genre</a:t>
            </a:r>
            <a:endParaRPr lang="en-GB" sz="1400">
              <a:latin typeface="Arial Narrow" panose="020B0606020202030204" pitchFamily="34" charset="0"/>
              <a:ea typeface="Times New Roman" panose="02020603050405020304" pitchFamily="18" charset="0"/>
            </a:endParaRPr>
          </a:p>
          <a:p>
            <a:pPr fontAlgn="base">
              <a:spcAft>
                <a:spcPts val="0"/>
              </a:spcAft>
            </a:pPr>
            <a:r>
              <a:rPr lang="en-US">
                <a:latin typeface="Arial Narrow" panose="020B0606020202030204" pitchFamily="34" charset="0"/>
                <a:ea typeface="Times New Roman" panose="02020603050405020304" pitchFamily="18" charset="0"/>
              </a:rPr>
              <a:t>During my studies of different film genre I have seen that films are </a:t>
            </a:r>
            <a:r>
              <a:rPr lang="en-US" err="1">
                <a:latin typeface="Arial Narrow" panose="020B0606020202030204" pitchFamily="34" charset="0"/>
                <a:ea typeface="Times New Roman" panose="02020603050405020304" pitchFamily="18" charset="0"/>
              </a:rPr>
              <a:t>organised</a:t>
            </a:r>
            <a:r>
              <a:rPr lang="en-US">
                <a:latin typeface="Arial Narrow" panose="020B0606020202030204" pitchFamily="34" charset="0"/>
                <a:ea typeface="Times New Roman" panose="02020603050405020304" pitchFamily="18" charset="0"/>
              </a:rPr>
              <a:t> into sets or groups that are decided  by the use of key conventions and codes that belong to particular genres.  Different narrative structures and differing production styles, acting, camerawork and editing all contribute to these different styles.  Audiences can tell very quickly when watching a particular film whether it is horror, comedy, action or social realism from the way its acted, the costumes and the way dialogue is spoken and written. </a:t>
            </a:r>
            <a:endParaRPr lang="en-GB" sz="1400">
              <a:latin typeface="Arial Narrow" panose="020B0606020202030204" pitchFamily="34" charset="0"/>
              <a:ea typeface="Times New Roman" panose="02020603050405020304" pitchFamily="18" charset="0"/>
            </a:endParaRPr>
          </a:p>
          <a:p>
            <a:pPr fontAlgn="base">
              <a:spcAft>
                <a:spcPts val="0"/>
              </a:spcAft>
            </a:pPr>
            <a:r>
              <a:rPr lang="en-US">
                <a:latin typeface="Arial Narrow" panose="020B0606020202030204" pitchFamily="34" charset="0"/>
                <a:ea typeface="Times New Roman" panose="02020603050405020304" pitchFamily="18" charset="0"/>
              </a:rPr>
              <a:t>I am focusing here on British Social realism and discussing in detail the films </a:t>
            </a:r>
            <a:r>
              <a:rPr lang="en-US" err="1">
                <a:latin typeface="Arial Narrow" panose="020B0606020202030204" pitchFamily="34" charset="0"/>
                <a:ea typeface="Times New Roman" panose="02020603050405020304" pitchFamily="18" charset="0"/>
              </a:rPr>
              <a:t>Fishtank</a:t>
            </a:r>
            <a:r>
              <a:rPr lang="en-US">
                <a:latin typeface="Arial Narrow" panose="020B0606020202030204" pitchFamily="34" charset="0"/>
                <a:ea typeface="Times New Roman" panose="02020603050405020304" pitchFamily="18" charset="0"/>
              </a:rPr>
              <a:t> (Andrea Arnold 2009) and Wasp (Andrea Arnold 2003) as good examples of the genre as is </a:t>
            </a:r>
            <a:r>
              <a:rPr lang="en-US" err="1">
                <a:latin typeface="Arial Narrow" panose="020B0606020202030204" pitchFamily="34" charset="0"/>
                <a:ea typeface="Times New Roman" panose="02020603050405020304" pitchFamily="18" charset="0"/>
              </a:rPr>
              <a:t>Kes</a:t>
            </a:r>
            <a:r>
              <a:rPr lang="en-US">
                <a:latin typeface="Arial Narrow" panose="020B0606020202030204" pitchFamily="34" charset="0"/>
                <a:ea typeface="Times New Roman" panose="02020603050405020304" pitchFamily="18" charset="0"/>
              </a:rPr>
              <a:t> (Ken loach1969.)</a:t>
            </a:r>
          </a:p>
          <a:p>
            <a:pPr fontAlgn="base">
              <a:spcAft>
                <a:spcPts val="0"/>
              </a:spcAft>
            </a:pPr>
            <a:r>
              <a:rPr lang="en-US">
                <a:latin typeface="Arial Narrow" panose="020B0606020202030204" pitchFamily="34" charset="0"/>
                <a:ea typeface="Times New Roman" panose="02020603050405020304" pitchFamily="18" charset="0"/>
              </a:rPr>
              <a:t> </a:t>
            </a:r>
            <a:endParaRPr lang="en-GB" sz="1400">
              <a:latin typeface="Arial Narrow" panose="020B0606020202030204" pitchFamily="34" charset="0"/>
              <a:ea typeface="Times New Roman" panose="02020603050405020304" pitchFamily="18" charset="0"/>
            </a:endParaRPr>
          </a:p>
          <a:p>
            <a:pPr fontAlgn="base">
              <a:spcAft>
                <a:spcPts val="0"/>
              </a:spcAft>
            </a:pPr>
            <a:r>
              <a:rPr lang="en-US">
                <a:latin typeface="Arial Narrow" panose="020B0606020202030204" pitchFamily="34" charset="0"/>
                <a:ea typeface="Times New Roman" panose="02020603050405020304" pitchFamily="18" charset="0"/>
              </a:rPr>
              <a:t>BSR often deals with themes of hardship, poverty, injustice for working class and also inequality in terms of gender, race or opportunity. Britain has a very class structured society and BSR as a genre shows Britain how it is with all its faults and how this affects people.  </a:t>
            </a:r>
          </a:p>
          <a:p>
            <a:pPr fontAlgn="base">
              <a:spcAft>
                <a:spcPts val="0"/>
              </a:spcAft>
            </a:pPr>
            <a:r>
              <a:rPr lang="en-US">
                <a:latin typeface="Arial Narrow" panose="020B0606020202030204" pitchFamily="34" charset="0"/>
                <a:ea typeface="Times New Roman" panose="02020603050405020304" pitchFamily="18" charset="0"/>
              </a:rPr>
              <a:t>The common themes and conventions and codes used in BSR are naturalistic camera work, </a:t>
            </a:r>
            <a:r>
              <a:rPr lang="en-US" err="1">
                <a:latin typeface="Arial Narrow" panose="020B0606020202030204" pitchFamily="34" charset="0"/>
                <a:ea typeface="Times New Roman" panose="02020603050405020304" pitchFamily="18" charset="0"/>
              </a:rPr>
              <a:t>diagetic</a:t>
            </a:r>
            <a:r>
              <a:rPr lang="en-US">
                <a:latin typeface="Arial Narrow" panose="020B0606020202030204" pitchFamily="34" charset="0"/>
                <a:ea typeface="Times New Roman" panose="02020603050405020304" pitchFamily="18" charset="0"/>
              </a:rPr>
              <a:t> sound issues that highlight social inequality and unknown actors, urban run down locations.  Improvised dialogue and linear narratives.</a:t>
            </a:r>
          </a:p>
          <a:p>
            <a:pPr fontAlgn="base">
              <a:spcAft>
                <a:spcPts val="0"/>
              </a:spcAft>
            </a:pPr>
            <a:r>
              <a:rPr lang="en-US">
                <a:latin typeface="Arial Narrow" panose="020B0606020202030204" pitchFamily="34" charset="0"/>
                <a:ea typeface="Times New Roman" panose="02020603050405020304" pitchFamily="18" charset="0"/>
              </a:rPr>
              <a:t>In the following slide I describe how these are found in </a:t>
            </a:r>
            <a:r>
              <a:rPr lang="en-US" err="1">
                <a:latin typeface="Arial Narrow" panose="020B0606020202030204" pitchFamily="34" charset="0"/>
                <a:ea typeface="Times New Roman" panose="02020603050405020304" pitchFamily="18" charset="0"/>
              </a:rPr>
              <a:t>Kes</a:t>
            </a:r>
            <a:r>
              <a:rPr lang="en-US">
                <a:latin typeface="Arial Narrow" panose="020B0606020202030204" pitchFamily="34" charset="0"/>
                <a:ea typeface="Times New Roman" panose="02020603050405020304" pitchFamily="18" charset="0"/>
              </a:rPr>
              <a:t>.</a:t>
            </a:r>
          </a:p>
          <a:p>
            <a:pPr fontAlgn="base">
              <a:spcAft>
                <a:spcPts val="0"/>
              </a:spcAft>
            </a:pPr>
            <a:endParaRPr lang="en-GB" sz="1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519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BEB297-CFCF-4B34-8716-E51D8E34EAB7}"/>
              </a:ext>
            </a:extLst>
          </p:cNvPr>
          <p:cNvSpPr/>
          <p:nvPr/>
        </p:nvSpPr>
        <p:spPr>
          <a:xfrm>
            <a:off x="539932" y="0"/>
            <a:ext cx="6096000" cy="6678751"/>
          </a:xfrm>
          <a:prstGeom prst="rect">
            <a:avLst/>
          </a:prstGeom>
        </p:spPr>
        <p:txBody>
          <a:bodyPr>
            <a:spAutoFit/>
          </a:bodyPr>
          <a:lstStyle/>
          <a:p>
            <a:pPr fontAlgn="base">
              <a:spcAft>
                <a:spcPts val="0"/>
              </a:spcAft>
            </a:pPr>
            <a:r>
              <a:rPr lang="en-US">
                <a:latin typeface="Arial" panose="020B0604020202020204" pitchFamily="34" charset="0"/>
                <a:ea typeface="Times New Roman" panose="02020603050405020304" pitchFamily="18" charset="0"/>
              </a:rPr>
              <a:t> </a:t>
            </a:r>
            <a:endParaRPr lang="en-GB" sz="1400">
              <a:latin typeface="Times New Roman" panose="02020603050405020304" pitchFamily="18" charset="0"/>
              <a:ea typeface="Times New Roman" panose="02020603050405020304" pitchFamily="18" charset="0"/>
            </a:endParaRPr>
          </a:p>
          <a:p>
            <a:pPr fontAlgn="base">
              <a:spcAft>
                <a:spcPts val="0"/>
              </a:spcAft>
            </a:pPr>
            <a:r>
              <a:rPr lang="en-US" err="1">
                <a:latin typeface="Arial" panose="020B0604020202020204" pitchFamily="34" charset="0"/>
                <a:ea typeface="Times New Roman" panose="02020603050405020304" pitchFamily="18" charset="0"/>
              </a:rPr>
              <a:t>Kes</a:t>
            </a:r>
            <a:r>
              <a:rPr lang="en-US">
                <a:latin typeface="Arial" panose="020B0604020202020204" pitchFamily="34" charset="0"/>
                <a:ea typeface="Times New Roman" panose="02020603050405020304" pitchFamily="18" charset="0"/>
              </a:rPr>
              <a:t> (Ken Loach 1969) is a good example of this.  It focusses on a boy growing up in poverty a bleak town in Yorkshire.  The cinematography is bleak but beautiful and Loach uses naturalistic dialogue, acting techniques ( through many of the cast not being professional actors) the boy playing the lead has a real regional accent which was less common in films in the 1960s then it is now. </a:t>
            </a:r>
            <a:endParaRPr lang="en-GB" sz="1400">
              <a:latin typeface="Times New Roman" panose="02020603050405020304" pitchFamily="18" charset="0"/>
              <a:ea typeface="Times New Roman" panose="02020603050405020304" pitchFamily="18" charset="0"/>
            </a:endParaRPr>
          </a:p>
          <a:p>
            <a:pPr fontAlgn="base">
              <a:spcAft>
                <a:spcPts val="0"/>
              </a:spcAft>
            </a:pPr>
            <a:r>
              <a:rPr lang="en-US">
                <a:latin typeface="Arial" panose="020B0604020202020204" pitchFamily="34" charset="0"/>
                <a:ea typeface="Times New Roman" panose="02020603050405020304" pitchFamily="18" charset="0"/>
              </a:rPr>
              <a:t> </a:t>
            </a:r>
            <a:endParaRPr lang="en-GB" sz="1400">
              <a:latin typeface="Times New Roman" panose="02020603050405020304" pitchFamily="18" charset="0"/>
              <a:ea typeface="Times New Roman" panose="02020603050405020304" pitchFamily="18" charset="0"/>
            </a:endParaRPr>
          </a:p>
          <a:p>
            <a:pPr fontAlgn="base">
              <a:spcAft>
                <a:spcPts val="0"/>
              </a:spcAft>
            </a:pPr>
            <a:r>
              <a:rPr lang="en-US">
                <a:latin typeface="Arial" panose="020B0604020202020204" pitchFamily="34" charset="0"/>
                <a:ea typeface="Times New Roman" panose="02020603050405020304" pitchFamily="18" charset="0"/>
              </a:rPr>
              <a:t>Many BSR films use less known actors so that they are not well known to the audiences or seen as actors so much so audiences wont think of them as playing a character but they are real.</a:t>
            </a:r>
            <a:endParaRPr lang="en-GB" sz="1400">
              <a:latin typeface="Times New Roman" panose="02020603050405020304" pitchFamily="18" charset="0"/>
              <a:ea typeface="Times New Roman" panose="02020603050405020304" pitchFamily="18" charset="0"/>
            </a:endParaRPr>
          </a:p>
          <a:p>
            <a:pPr fontAlgn="base">
              <a:spcAft>
                <a:spcPts val="0"/>
              </a:spcAft>
            </a:pPr>
            <a:r>
              <a:rPr lang="en-US">
                <a:latin typeface="Arial" panose="020B0604020202020204" pitchFamily="34" charset="0"/>
                <a:ea typeface="Times New Roman" panose="02020603050405020304" pitchFamily="18" charset="0"/>
              </a:rPr>
              <a:t> </a:t>
            </a:r>
            <a:endParaRPr lang="en-GB" sz="1400">
              <a:latin typeface="Times New Roman" panose="02020603050405020304" pitchFamily="18" charset="0"/>
              <a:ea typeface="Times New Roman" panose="02020603050405020304" pitchFamily="18" charset="0"/>
            </a:endParaRPr>
          </a:p>
          <a:p>
            <a:pPr fontAlgn="base">
              <a:spcAft>
                <a:spcPts val="0"/>
              </a:spcAft>
            </a:pPr>
            <a:r>
              <a:rPr lang="en-US">
                <a:latin typeface="Arial" panose="020B0604020202020204" pitchFamily="34" charset="0"/>
                <a:ea typeface="Times New Roman" panose="02020603050405020304" pitchFamily="18" charset="0"/>
              </a:rPr>
              <a:t>Settings such as the one in </a:t>
            </a:r>
            <a:r>
              <a:rPr lang="en-US" err="1">
                <a:latin typeface="Arial" panose="020B0604020202020204" pitchFamily="34" charset="0"/>
                <a:ea typeface="Times New Roman" panose="02020603050405020304" pitchFamily="18" charset="0"/>
              </a:rPr>
              <a:t>kes</a:t>
            </a:r>
            <a:r>
              <a:rPr lang="en-US">
                <a:latin typeface="Arial" panose="020B0604020202020204" pitchFamily="34" charset="0"/>
                <a:ea typeface="Times New Roman" panose="02020603050405020304" pitchFamily="18" charset="0"/>
              </a:rPr>
              <a:t> tend to be run down council houses or estates and show everyday locations. </a:t>
            </a:r>
            <a:endParaRPr lang="en-GB" sz="1400">
              <a:latin typeface="Times New Roman" panose="02020603050405020304" pitchFamily="18" charset="0"/>
              <a:ea typeface="Times New Roman" panose="02020603050405020304" pitchFamily="18" charset="0"/>
            </a:endParaRPr>
          </a:p>
          <a:p>
            <a:pPr fontAlgn="base">
              <a:spcAft>
                <a:spcPts val="0"/>
              </a:spcAft>
            </a:pPr>
            <a:r>
              <a:rPr lang="en-US">
                <a:latin typeface="Arial" panose="020B0604020202020204" pitchFamily="34" charset="0"/>
                <a:ea typeface="Times New Roman" panose="02020603050405020304" pitchFamily="18" charset="0"/>
              </a:rPr>
              <a:t> </a:t>
            </a:r>
            <a:endParaRPr lang="en-GB" sz="1400">
              <a:latin typeface="Times New Roman" panose="02020603050405020304" pitchFamily="18" charset="0"/>
              <a:ea typeface="Times New Roman" panose="02020603050405020304" pitchFamily="18" charset="0"/>
            </a:endParaRPr>
          </a:p>
          <a:p>
            <a:pPr fontAlgn="base">
              <a:spcAft>
                <a:spcPts val="0"/>
              </a:spcAft>
            </a:pPr>
            <a:r>
              <a:rPr lang="en-US">
                <a:latin typeface="Arial" panose="020B0604020202020204" pitchFamily="34" charset="0"/>
                <a:ea typeface="Times New Roman" panose="02020603050405020304" pitchFamily="18" charset="0"/>
              </a:rPr>
              <a:t>Often characters in BSR films have problems with drugs or alcohol, teenagers are unhappy or neglected again as seen in </a:t>
            </a:r>
            <a:r>
              <a:rPr lang="en-US" err="1">
                <a:latin typeface="Arial" panose="020B0604020202020204" pitchFamily="34" charset="0"/>
                <a:ea typeface="Times New Roman" panose="02020603050405020304" pitchFamily="18" charset="0"/>
              </a:rPr>
              <a:t>Kes</a:t>
            </a:r>
            <a:r>
              <a:rPr lang="en-US">
                <a:latin typeface="Arial" panose="020B0604020202020204" pitchFamily="34" charset="0"/>
                <a:ea typeface="Times New Roman" panose="02020603050405020304" pitchFamily="18" charset="0"/>
              </a:rPr>
              <a:t>. </a:t>
            </a:r>
          </a:p>
          <a:p>
            <a:pPr fontAlgn="base">
              <a:spcAft>
                <a:spcPts val="0"/>
              </a:spcAft>
            </a:pPr>
            <a:endParaRPr lang="en-GB" sz="1400">
              <a:latin typeface="Times New Roman" panose="02020603050405020304" pitchFamily="18" charset="0"/>
              <a:ea typeface="Times New Roman" panose="02020603050405020304" pitchFamily="18" charset="0"/>
            </a:endParaRPr>
          </a:p>
          <a:p>
            <a:pPr fontAlgn="base">
              <a:spcAft>
                <a:spcPts val="0"/>
              </a:spcAft>
            </a:pPr>
            <a:r>
              <a:rPr lang="en-US">
                <a:latin typeface="Arial" panose="020B0604020202020204" pitchFamily="34" charset="0"/>
                <a:ea typeface="Times New Roman" panose="02020603050405020304" pitchFamily="18" charset="0"/>
              </a:rPr>
              <a:t>Natural lighting is used and </a:t>
            </a:r>
            <a:r>
              <a:rPr lang="en-US" err="1">
                <a:latin typeface="Arial" panose="020B0604020202020204" pitchFamily="34" charset="0"/>
                <a:ea typeface="Times New Roman" panose="02020603050405020304" pitchFamily="18" charset="0"/>
              </a:rPr>
              <a:t>diagetic</a:t>
            </a:r>
            <a:r>
              <a:rPr lang="en-US">
                <a:latin typeface="Arial" panose="020B0604020202020204" pitchFamily="34" charset="0"/>
                <a:ea typeface="Times New Roman" panose="02020603050405020304" pitchFamily="18" charset="0"/>
              </a:rPr>
              <a:t> audio – the central teenage character desires freedom which he feels through his relationship with a wild bird, a kestrel.  </a:t>
            </a:r>
            <a:endParaRPr lang="en-GB" sz="14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8BAE8D06-A1BE-4356-ABBF-FEBEE3092FF4}"/>
              </a:ext>
            </a:extLst>
          </p:cNvPr>
          <p:cNvPicPr>
            <a:picLocks noChangeAspect="1"/>
          </p:cNvPicPr>
          <p:nvPr/>
        </p:nvPicPr>
        <p:blipFill>
          <a:blip r:embed="rId2"/>
          <a:stretch>
            <a:fillRect/>
          </a:stretch>
        </p:blipFill>
        <p:spPr>
          <a:xfrm>
            <a:off x="7429570" y="738567"/>
            <a:ext cx="3420152" cy="4432176"/>
          </a:xfrm>
          <a:prstGeom prst="rect">
            <a:avLst/>
          </a:prstGeom>
        </p:spPr>
      </p:pic>
    </p:spTree>
    <p:extLst>
      <p:ext uri="{BB962C8B-B14F-4D97-AF65-F5344CB8AC3E}">
        <p14:creationId xmlns:p14="http://schemas.microsoft.com/office/powerpoint/2010/main" val="308820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young boy holding a football ball&#10;&#10;Description generated with high confidence">
            <a:extLst>
              <a:ext uri="{FF2B5EF4-FFF2-40B4-BE49-F238E27FC236}">
                <a16:creationId xmlns:a16="http://schemas.microsoft.com/office/drawing/2014/main" id="{E79F27AF-4690-42B5-80AF-CA25E6D08BE4}"/>
              </a:ext>
            </a:extLst>
          </p:cNvPr>
          <p:cNvPicPr>
            <a:picLocks noChangeAspect="1"/>
          </p:cNvPicPr>
          <p:nvPr/>
        </p:nvPicPr>
        <p:blipFill>
          <a:blip r:embed="rId2"/>
          <a:stretch>
            <a:fillRect/>
          </a:stretch>
        </p:blipFill>
        <p:spPr>
          <a:xfrm>
            <a:off x="9178348" y="1341235"/>
            <a:ext cx="2743200" cy="1645920"/>
          </a:xfrm>
          <a:prstGeom prst="rect">
            <a:avLst/>
          </a:prstGeom>
        </p:spPr>
      </p:pic>
      <p:pic>
        <p:nvPicPr>
          <p:cNvPr id="2" name="Picture 2" descr="A large building&#10;&#10;Description generated with very high confidence">
            <a:extLst>
              <a:ext uri="{FF2B5EF4-FFF2-40B4-BE49-F238E27FC236}">
                <a16:creationId xmlns:a16="http://schemas.microsoft.com/office/drawing/2014/main" id="{3779377B-D698-49B3-BAE4-4E8C0636960F}"/>
              </a:ext>
            </a:extLst>
          </p:cNvPr>
          <p:cNvPicPr>
            <a:picLocks noChangeAspect="1"/>
          </p:cNvPicPr>
          <p:nvPr/>
        </p:nvPicPr>
        <p:blipFill>
          <a:blip r:embed="rId3"/>
          <a:stretch>
            <a:fillRect/>
          </a:stretch>
        </p:blipFill>
        <p:spPr>
          <a:xfrm>
            <a:off x="1535546" y="1297757"/>
            <a:ext cx="3419475" cy="2274646"/>
          </a:xfrm>
          <a:prstGeom prst="rect">
            <a:avLst/>
          </a:prstGeom>
        </p:spPr>
      </p:pic>
      <p:pic>
        <p:nvPicPr>
          <p:cNvPr id="5" name="Picture 5" descr="A person standing in a kitchen&#10;&#10;Description generated with very high confidence">
            <a:extLst>
              <a:ext uri="{FF2B5EF4-FFF2-40B4-BE49-F238E27FC236}">
                <a16:creationId xmlns:a16="http://schemas.microsoft.com/office/drawing/2014/main" id="{E86553AE-687D-4681-B3EC-4EDA99A56CD4}"/>
              </a:ext>
            </a:extLst>
          </p:cNvPr>
          <p:cNvPicPr>
            <a:picLocks noChangeAspect="1"/>
          </p:cNvPicPr>
          <p:nvPr/>
        </p:nvPicPr>
        <p:blipFill>
          <a:blip r:embed="rId4"/>
          <a:stretch>
            <a:fillRect/>
          </a:stretch>
        </p:blipFill>
        <p:spPr>
          <a:xfrm>
            <a:off x="4945207" y="2511136"/>
            <a:ext cx="2171700" cy="3048000"/>
          </a:xfrm>
          <a:prstGeom prst="rect">
            <a:avLst/>
          </a:prstGeom>
        </p:spPr>
      </p:pic>
      <p:pic>
        <p:nvPicPr>
          <p:cNvPr id="7" name="Picture 7" descr="A person wearing a hat&#10;&#10;Description generated with very high confidence">
            <a:extLst>
              <a:ext uri="{FF2B5EF4-FFF2-40B4-BE49-F238E27FC236}">
                <a16:creationId xmlns:a16="http://schemas.microsoft.com/office/drawing/2014/main" id="{3AA29245-1D3D-48C8-A268-FEC4578A3B44}"/>
              </a:ext>
            </a:extLst>
          </p:cNvPr>
          <p:cNvPicPr>
            <a:picLocks noChangeAspect="1"/>
          </p:cNvPicPr>
          <p:nvPr/>
        </p:nvPicPr>
        <p:blipFill>
          <a:blip r:embed="rId5"/>
          <a:stretch>
            <a:fillRect/>
          </a:stretch>
        </p:blipFill>
        <p:spPr>
          <a:xfrm>
            <a:off x="4943475" y="346306"/>
            <a:ext cx="2743200" cy="2164887"/>
          </a:xfrm>
          <a:prstGeom prst="rect">
            <a:avLst/>
          </a:prstGeom>
        </p:spPr>
      </p:pic>
      <p:pic>
        <p:nvPicPr>
          <p:cNvPr id="9" name="Picture 9" descr="A pair of black shoes&#10;&#10;Description generated with high confidence">
            <a:extLst>
              <a:ext uri="{FF2B5EF4-FFF2-40B4-BE49-F238E27FC236}">
                <a16:creationId xmlns:a16="http://schemas.microsoft.com/office/drawing/2014/main" id="{07CAB329-CE0E-4733-8042-99EAFABC0AC8}"/>
              </a:ext>
            </a:extLst>
          </p:cNvPr>
          <p:cNvPicPr>
            <a:picLocks noChangeAspect="1"/>
          </p:cNvPicPr>
          <p:nvPr/>
        </p:nvPicPr>
        <p:blipFill>
          <a:blip r:embed="rId6"/>
          <a:stretch>
            <a:fillRect/>
          </a:stretch>
        </p:blipFill>
        <p:spPr>
          <a:xfrm>
            <a:off x="7686675" y="962025"/>
            <a:ext cx="1600200" cy="1552575"/>
          </a:xfrm>
          <a:prstGeom prst="rect">
            <a:avLst/>
          </a:prstGeom>
        </p:spPr>
      </p:pic>
      <p:pic>
        <p:nvPicPr>
          <p:cNvPr id="15" name="Picture 15" descr="A tattoo on his hand&#10;&#10;Description generated with very high confidence">
            <a:extLst>
              <a:ext uri="{FF2B5EF4-FFF2-40B4-BE49-F238E27FC236}">
                <a16:creationId xmlns:a16="http://schemas.microsoft.com/office/drawing/2014/main" id="{A6B7C336-8417-4464-BBAD-51047BB048DC}"/>
              </a:ext>
            </a:extLst>
          </p:cNvPr>
          <p:cNvPicPr>
            <a:picLocks noChangeAspect="1"/>
          </p:cNvPicPr>
          <p:nvPr/>
        </p:nvPicPr>
        <p:blipFill>
          <a:blip r:embed="rId7"/>
          <a:stretch>
            <a:fillRect/>
          </a:stretch>
        </p:blipFill>
        <p:spPr>
          <a:xfrm>
            <a:off x="9551555" y="4255597"/>
            <a:ext cx="2009775" cy="1207770"/>
          </a:xfrm>
          <a:prstGeom prst="rect">
            <a:avLst/>
          </a:prstGeom>
        </p:spPr>
      </p:pic>
      <p:pic>
        <p:nvPicPr>
          <p:cNvPr id="17" name="Picture 17" descr="A refrigerator with the door open&#10;&#10;Description generated with high confidence">
            <a:extLst>
              <a:ext uri="{FF2B5EF4-FFF2-40B4-BE49-F238E27FC236}">
                <a16:creationId xmlns:a16="http://schemas.microsoft.com/office/drawing/2014/main" id="{4669E399-8469-42EC-AF4F-8DB5D4518AF7}"/>
              </a:ext>
            </a:extLst>
          </p:cNvPr>
          <p:cNvPicPr>
            <a:picLocks noChangeAspect="1"/>
          </p:cNvPicPr>
          <p:nvPr/>
        </p:nvPicPr>
        <p:blipFill>
          <a:blip r:embed="rId8"/>
          <a:stretch>
            <a:fillRect/>
          </a:stretch>
        </p:blipFill>
        <p:spPr>
          <a:xfrm>
            <a:off x="7070147" y="2515177"/>
            <a:ext cx="2562225" cy="1924050"/>
          </a:xfrm>
          <a:prstGeom prst="rect">
            <a:avLst/>
          </a:prstGeom>
        </p:spPr>
      </p:pic>
      <p:pic>
        <p:nvPicPr>
          <p:cNvPr id="19" name="Picture 19" descr="A dog looking at the camera&#10;&#10;Description generated with very high confidence">
            <a:extLst>
              <a:ext uri="{FF2B5EF4-FFF2-40B4-BE49-F238E27FC236}">
                <a16:creationId xmlns:a16="http://schemas.microsoft.com/office/drawing/2014/main" id="{175DABF7-6CC4-48E9-8F71-26245008F1F8}"/>
              </a:ext>
            </a:extLst>
          </p:cNvPr>
          <p:cNvPicPr>
            <a:picLocks noChangeAspect="1"/>
          </p:cNvPicPr>
          <p:nvPr/>
        </p:nvPicPr>
        <p:blipFill>
          <a:blip r:embed="rId9"/>
          <a:stretch>
            <a:fillRect/>
          </a:stretch>
        </p:blipFill>
        <p:spPr>
          <a:xfrm>
            <a:off x="9702512" y="5442377"/>
            <a:ext cx="1857375" cy="1418082"/>
          </a:xfrm>
          <a:prstGeom prst="rect">
            <a:avLst/>
          </a:prstGeom>
        </p:spPr>
      </p:pic>
      <p:pic>
        <p:nvPicPr>
          <p:cNvPr id="21" name="Picture 21" descr="A person standing in front of a building&#10;&#10;Description generated with high confidence">
            <a:extLst>
              <a:ext uri="{FF2B5EF4-FFF2-40B4-BE49-F238E27FC236}">
                <a16:creationId xmlns:a16="http://schemas.microsoft.com/office/drawing/2014/main" id="{96FBFFA7-F503-4A66-877A-AAE21FD78D4B}"/>
              </a:ext>
            </a:extLst>
          </p:cNvPr>
          <p:cNvPicPr>
            <a:picLocks noChangeAspect="1"/>
          </p:cNvPicPr>
          <p:nvPr/>
        </p:nvPicPr>
        <p:blipFill>
          <a:blip r:embed="rId10"/>
          <a:stretch>
            <a:fillRect/>
          </a:stretch>
        </p:blipFill>
        <p:spPr>
          <a:xfrm>
            <a:off x="9598602" y="2845955"/>
            <a:ext cx="2105025" cy="1409700"/>
          </a:xfrm>
          <a:prstGeom prst="rect">
            <a:avLst/>
          </a:prstGeom>
        </p:spPr>
      </p:pic>
      <p:pic>
        <p:nvPicPr>
          <p:cNvPr id="23" name="Picture 23" descr="A hand holding a knife&#10;&#10;Description generated with high confidence">
            <a:extLst>
              <a:ext uri="{FF2B5EF4-FFF2-40B4-BE49-F238E27FC236}">
                <a16:creationId xmlns:a16="http://schemas.microsoft.com/office/drawing/2014/main" id="{97CF9923-8819-4D55-84CA-3A49DB384A84}"/>
              </a:ext>
            </a:extLst>
          </p:cNvPr>
          <p:cNvPicPr>
            <a:picLocks noChangeAspect="1"/>
          </p:cNvPicPr>
          <p:nvPr/>
        </p:nvPicPr>
        <p:blipFill>
          <a:blip r:embed="rId11"/>
          <a:stretch>
            <a:fillRect/>
          </a:stretch>
        </p:blipFill>
        <p:spPr>
          <a:xfrm>
            <a:off x="7689273" y="349192"/>
            <a:ext cx="1597025" cy="1194492"/>
          </a:xfrm>
          <a:prstGeom prst="rect">
            <a:avLst/>
          </a:prstGeom>
        </p:spPr>
      </p:pic>
      <p:sp>
        <p:nvSpPr>
          <p:cNvPr id="3" name="TextBox 2">
            <a:extLst>
              <a:ext uri="{FF2B5EF4-FFF2-40B4-BE49-F238E27FC236}">
                <a16:creationId xmlns:a16="http://schemas.microsoft.com/office/drawing/2014/main" id="{FF654EF2-3127-49A8-B007-2CF802BC488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6" name="Picture 7" descr="A store in a brick building&#10;&#10;Description generated with very high confidence">
            <a:extLst>
              <a:ext uri="{FF2B5EF4-FFF2-40B4-BE49-F238E27FC236}">
                <a16:creationId xmlns:a16="http://schemas.microsoft.com/office/drawing/2014/main" id="{3A5575ED-D2E0-49BB-8531-1AD65491C340}"/>
              </a:ext>
            </a:extLst>
          </p:cNvPr>
          <p:cNvPicPr>
            <a:picLocks noChangeAspect="1"/>
          </p:cNvPicPr>
          <p:nvPr/>
        </p:nvPicPr>
        <p:blipFill>
          <a:blip r:embed="rId12"/>
          <a:stretch>
            <a:fillRect/>
          </a:stretch>
        </p:blipFill>
        <p:spPr>
          <a:xfrm>
            <a:off x="9284855" y="85582"/>
            <a:ext cx="2743200" cy="1375927"/>
          </a:xfrm>
          <a:prstGeom prst="rect">
            <a:avLst/>
          </a:prstGeom>
        </p:spPr>
      </p:pic>
      <p:pic>
        <p:nvPicPr>
          <p:cNvPr id="14" name="Picture 15" descr="A group of people walking on a sidewalk&#10;&#10;Description generated with very high confidence">
            <a:extLst>
              <a:ext uri="{FF2B5EF4-FFF2-40B4-BE49-F238E27FC236}">
                <a16:creationId xmlns:a16="http://schemas.microsoft.com/office/drawing/2014/main" id="{F63649D5-3651-461F-AFB4-6E29571DD506}"/>
              </a:ext>
            </a:extLst>
          </p:cNvPr>
          <p:cNvPicPr>
            <a:picLocks noChangeAspect="1"/>
          </p:cNvPicPr>
          <p:nvPr/>
        </p:nvPicPr>
        <p:blipFill>
          <a:blip r:embed="rId13"/>
          <a:stretch>
            <a:fillRect/>
          </a:stretch>
        </p:blipFill>
        <p:spPr>
          <a:xfrm>
            <a:off x="163945" y="4923244"/>
            <a:ext cx="2743200" cy="1929875"/>
          </a:xfrm>
          <a:prstGeom prst="rect">
            <a:avLst/>
          </a:prstGeom>
        </p:spPr>
      </p:pic>
      <p:pic>
        <p:nvPicPr>
          <p:cNvPr id="18" name="Picture 19" descr="A group of people standing in front of a building&#10;&#10;Description generated with very high confidence">
            <a:extLst>
              <a:ext uri="{FF2B5EF4-FFF2-40B4-BE49-F238E27FC236}">
                <a16:creationId xmlns:a16="http://schemas.microsoft.com/office/drawing/2014/main" id="{8C3BAC30-04B6-4F80-BB22-624708B78DC1}"/>
              </a:ext>
            </a:extLst>
          </p:cNvPr>
          <p:cNvPicPr>
            <a:picLocks noChangeAspect="1"/>
          </p:cNvPicPr>
          <p:nvPr/>
        </p:nvPicPr>
        <p:blipFill>
          <a:blip r:embed="rId14"/>
          <a:stretch>
            <a:fillRect/>
          </a:stretch>
        </p:blipFill>
        <p:spPr>
          <a:xfrm>
            <a:off x="2858221" y="5132099"/>
            <a:ext cx="2619375" cy="1743075"/>
          </a:xfrm>
          <a:prstGeom prst="rect">
            <a:avLst/>
          </a:prstGeom>
        </p:spPr>
      </p:pic>
      <p:pic>
        <p:nvPicPr>
          <p:cNvPr id="22" name="Picture 23" descr="A close up of a white building&#10;&#10;Description generated with high confidence">
            <a:extLst>
              <a:ext uri="{FF2B5EF4-FFF2-40B4-BE49-F238E27FC236}">
                <a16:creationId xmlns:a16="http://schemas.microsoft.com/office/drawing/2014/main" id="{39585D00-0364-4050-900F-34A8F32F55A6}"/>
              </a:ext>
            </a:extLst>
          </p:cNvPr>
          <p:cNvPicPr>
            <a:picLocks noChangeAspect="1"/>
          </p:cNvPicPr>
          <p:nvPr/>
        </p:nvPicPr>
        <p:blipFill>
          <a:blip r:embed="rId15"/>
          <a:stretch>
            <a:fillRect/>
          </a:stretch>
        </p:blipFill>
        <p:spPr>
          <a:xfrm>
            <a:off x="5463309" y="5344510"/>
            <a:ext cx="2743199" cy="1502979"/>
          </a:xfrm>
          <a:prstGeom prst="rect">
            <a:avLst/>
          </a:prstGeom>
        </p:spPr>
      </p:pic>
      <p:pic>
        <p:nvPicPr>
          <p:cNvPr id="13" name="Picture 13" descr="A person standing in front of a building&#10;&#10;Description generated with high confidence">
            <a:extLst>
              <a:ext uri="{FF2B5EF4-FFF2-40B4-BE49-F238E27FC236}">
                <a16:creationId xmlns:a16="http://schemas.microsoft.com/office/drawing/2014/main" id="{FF1E9067-61A0-474C-9B0B-8F640F564B09}"/>
              </a:ext>
            </a:extLst>
          </p:cNvPr>
          <p:cNvPicPr>
            <a:picLocks noChangeAspect="1"/>
          </p:cNvPicPr>
          <p:nvPr/>
        </p:nvPicPr>
        <p:blipFill>
          <a:blip r:embed="rId16"/>
          <a:stretch>
            <a:fillRect/>
          </a:stretch>
        </p:blipFill>
        <p:spPr>
          <a:xfrm>
            <a:off x="7070725" y="4428779"/>
            <a:ext cx="2642465" cy="1837285"/>
          </a:xfrm>
          <a:prstGeom prst="rect">
            <a:avLst/>
          </a:prstGeom>
        </p:spPr>
      </p:pic>
      <p:pic>
        <p:nvPicPr>
          <p:cNvPr id="25" name="Picture 25" descr="A close up of a glass bowl&#10;&#10;Description generated with high confidence">
            <a:extLst>
              <a:ext uri="{FF2B5EF4-FFF2-40B4-BE49-F238E27FC236}">
                <a16:creationId xmlns:a16="http://schemas.microsoft.com/office/drawing/2014/main" id="{ED72F0AC-D0B6-4159-A1B6-BD98BD1BE273}"/>
              </a:ext>
            </a:extLst>
          </p:cNvPr>
          <p:cNvPicPr>
            <a:picLocks noChangeAspect="1"/>
          </p:cNvPicPr>
          <p:nvPr/>
        </p:nvPicPr>
        <p:blipFill>
          <a:blip r:embed="rId17"/>
          <a:stretch>
            <a:fillRect/>
          </a:stretch>
        </p:blipFill>
        <p:spPr>
          <a:xfrm>
            <a:off x="2308" y="89477"/>
            <a:ext cx="1611747" cy="1021773"/>
          </a:xfrm>
          <a:prstGeom prst="rect">
            <a:avLst/>
          </a:prstGeom>
        </p:spPr>
      </p:pic>
      <p:pic>
        <p:nvPicPr>
          <p:cNvPr id="27" name="Picture 27" descr="A person sitting at a table with food and drinks&#10;&#10;Description generated with high confidence">
            <a:extLst>
              <a:ext uri="{FF2B5EF4-FFF2-40B4-BE49-F238E27FC236}">
                <a16:creationId xmlns:a16="http://schemas.microsoft.com/office/drawing/2014/main" id="{1B5DE8C9-ACB8-4695-8778-178B1951D35F}"/>
              </a:ext>
            </a:extLst>
          </p:cNvPr>
          <p:cNvPicPr>
            <a:picLocks noChangeAspect="1"/>
          </p:cNvPicPr>
          <p:nvPr/>
        </p:nvPicPr>
        <p:blipFill>
          <a:blip r:embed="rId18"/>
          <a:stretch>
            <a:fillRect/>
          </a:stretch>
        </p:blipFill>
        <p:spPr>
          <a:xfrm>
            <a:off x="1549401" y="48202"/>
            <a:ext cx="3401290" cy="1889413"/>
          </a:xfrm>
          <a:prstGeom prst="rect">
            <a:avLst/>
          </a:prstGeom>
        </p:spPr>
      </p:pic>
      <p:pic>
        <p:nvPicPr>
          <p:cNvPr id="29" name="Picture 29" descr="A person standing in front of a window&#10;&#10;Description generated with very high confidence">
            <a:extLst>
              <a:ext uri="{FF2B5EF4-FFF2-40B4-BE49-F238E27FC236}">
                <a16:creationId xmlns:a16="http://schemas.microsoft.com/office/drawing/2014/main" id="{1E4026DD-FE44-4113-B350-F421AA398A4A}"/>
              </a:ext>
            </a:extLst>
          </p:cNvPr>
          <p:cNvPicPr>
            <a:picLocks noChangeAspect="1"/>
          </p:cNvPicPr>
          <p:nvPr/>
        </p:nvPicPr>
        <p:blipFill>
          <a:blip r:embed="rId19"/>
          <a:stretch>
            <a:fillRect/>
          </a:stretch>
        </p:blipFill>
        <p:spPr>
          <a:xfrm>
            <a:off x="117764" y="3541774"/>
            <a:ext cx="2639290" cy="1390818"/>
          </a:xfrm>
          <a:prstGeom prst="rect">
            <a:avLst/>
          </a:prstGeom>
        </p:spPr>
      </p:pic>
      <p:pic>
        <p:nvPicPr>
          <p:cNvPr id="10" name="Picture 11" descr="Two people walking down a sidewalk&#10;&#10;Description generated with very high confidence">
            <a:extLst>
              <a:ext uri="{FF2B5EF4-FFF2-40B4-BE49-F238E27FC236}">
                <a16:creationId xmlns:a16="http://schemas.microsoft.com/office/drawing/2014/main" id="{AB412836-586E-4B28-B253-091712CE2844}"/>
              </a:ext>
            </a:extLst>
          </p:cNvPr>
          <p:cNvPicPr>
            <a:picLocks noChangeAspect="1"/>
          </p:cNvPicPr>
          <p:nvPr/>
        </p:nvPicPr>
        <p:blipFill>
          <a:blip r:embed="rId20"/>
          <a:stretch>
            <a:fillRect/>
          </a:stretch>
        </p:blipFill>
        <p:spPr>
          <a:xfrm rot="-60000">
            <a:off x="2192168" y="3134315"/>
            <a:ext cx="2974109" cy="1975232"/>
          </a:xfrm>
          <a:prstGeom prst="rect">
            <a:avLst/>
          </a:prstGeom>
        </p:spPr>
      </p:pic>
      <p:pic>
        <p:nvPicPr>
          <p:cNvPr id="8" name="Picture 11" descr="A dog sitting on top of a grass covered field&#10;&#10;Description generated with very high confidence">
            <a:extLst>
              <a:ext uri="{FF2B5EF4-FFF2-40B4-BE49-F238E27FC236}">
                <a16:creationId xmlns:a16="http://schemas.microsoft.com/office/drawing/2014/main" id="{7507471E-9D4E-4654-B2EC-D0823BB0EDEB}"/>
              </a:ext>
            </a:extLst>
          </p:cNvPr>
          <p:cNvPicPr>
            <a:picLocks noChangeAspect="1"/>
          </p:cNvPicPr>
          <p:nvPr/>
        </p:nvPicPr>
        <p:blipFill>
          <a:blip r:embed="rId21"/>
          <a:stretch>
            <a:fillRect/>
          </a:stretch>
        </p:blipFill>
        <p:spPr>
          <a:xfrm>
            <a:off x="106218" y="1718321"/>
            <a:ext cx="2743199" cy="1828085"/>
          </a:xfrm>
          <a:prstGeom prst="rect">
            <a:avLst/>
          </a:prstGeom>
        </p:spPr>
      </p:pic>
    </p:spTree>
    <p:extLst>
      <p:ext uri="{BB962C8B-B14F-4D97-AF65-F5344CB8AC3E}">
        <p14:creationId xmlns:p14="http://schemas.microsoft.com/office/powerpoint/2010/main" val="255007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67D6C-899C-4C82-85BC-F4AAAED38961}"/>
              </a:ext>
            </a:extLst>
          </p:cNvPr>
          <p:cNvSpPr/>
          <p:nvPr/>
        </p:nvSpPr>
        <p:spPr>
          <a:xfrm>
            <a:off x="640080" y="261257"/>
            <a:ext cx="5995852" cy="5721503"/>
          </a:xfrm>
          <a:prstGeom prst="rect">
            <a:avLst/>
          </a:prstGeom>
        </p:spPr>
        <p:txBody>
          <a:bodyPr wrap="square">
            <a:spAutoFit/>
          </a:bodyPr>
          <a:lstStyle/>
          <a:p>
            <a:pPr>
              <a:lnSpc>
                <a:spcPct val="107000"/>
              </a:lnSpc>
              <a:spcAft>
                <a:spcPts val="800"/>
              </a:spcAft>
            </a:pPr>
            <a:r>
              <a:rPr lang="en-US">
                <a:latin typeface="Calibri" panose="020F0502020204030204" pitchFamily="34" charset="0"/>
                <a:ea typeface="Calibri" panose="020F0502020204030204" pitchFamily="34" charset="0"/>
                <a:cs typeface="Times New Roman" panose="02020603050405020304" pitchFamily="18" charset="0"/>
              </a:rPr>
              <a:t>The Narrative of Fish tank</a:t>
            </a:r>
            <a:endParaRPr lang="en-GB">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latin typeface="Calibri" panose="020F0502020204030204" pitchFamily="34" charset="0"/>
                <a:ea typeface="Calibri" panose="020F0502020204030204" pitchFamily="34" charset="0"/>
                <a:cs typeface="Times New Roman" panose="02020603050405020304" pitchFamily="18" charset="0"/>
              </a:rPr>
              <a:t>The ‘story’ is about Mia ( Katie Jarvis)  who is a disaffected and disillusioned teenager who hates school and although bright wont do well because of ‘attitude’.    Her mother (</a:t>
            </a:r>
            <a:r>
              <a:rPr lang="en-US" err="1">
                <a:latin typeface="Calibri" panose="020F0502020204030204" pitchFamily="34" charset="0"/>
                <a:ea typeface="Calibri" panose="020F0502020204030204" pitchFamily="34" charset="0"/>
                <a:cs typeface="Times New Roman" panose="02020603050405020304" pitchFamily="18" charset="0"/>
              </a:rPr>
              <a:t>Kierston</a:t>
            </a:r>
            <a:r>
              <a:rPr lang="en-US">
                <a:latin typeface="Calibri" panose="020F0502020204030204" pitchFamily="34" charset="0"/>
                <a:ea typeface="Calibri" panose="020F0502020204030204" pitchFamily="34" charset="0"/>
                <a:cs typeface="Times New Roman" panose="02020603050405020304" pitchFamily="18" charset="0"/>
              </a:rPr>
              <a:t> </a:t>
            </a:r>
            <a:r>
              <a:rPr lang="en-US" err="1">
                <a:latin typeface="Calibri" panose="020F0502020204030204" pitchFamily="34" charset="0"/>
                <a:ea typeface="Calibri" panose="020F0502020204030204" pitchFamily="34" charset="0"/>
                <a:cs typeface="Times New Roman" panose="02020603050405020304" pitchFamily="18" charset="0"/>
              </a:rPr>
              <a:t>Wareing</a:t>
            </a:r>
            <a:r>
              <a:rPr lang="en-US">
                <a:latin typeface="Calibri" panose="020F0502020204030204" pitchFamily="34" charset="0"/>
                <a:ea typeface="Calibri" panose="020F0502020204030204" pitchFamily="34" charset="0"/>
                <a:cs typeface="Times New Roman" panose="02020603050405020304" pitchFamily="18" charset="0"/>
              </a:rPr>
              <a:t>) who drinks a lot (BSR theme) neglects Mia and her younger sister (Rebecca Griffiths) who seems older than her actual age.  The drivers for the films direction as such is </a:t>
            </a:r>
            <a:r>
              <a:rPr lang="en-US" err="1">
                <a:latin typeface="Calibri" panose="020F0502020204030204" pitchFamily="34" charset="0"/>
                <a:ea typeface="Calibri" panose="020F0502020204030204" pitchFamily="34" charset="0"/>
                <a:cs typeface="Times New Roman" panose="02020603050405020304" pitchFamily="18" charset="0"/>
              </a:rPr>
              <a:t>Mias</a:t>
            </a:r>
            <a:r>
              <a:rPr lang="en-US">
                <a:latin typeface="Calibri" panose="020F0502020204030204" pitchFamily="34" charset="0"/>
                <a:ea typeface="Calibri" panose="020F0502020204030204" pitchFamily="34" charset="0"/>
                <a:cs typeface="Times New Roman" panose="02020603050405020304" pitchFamily="18" charset="0"/>
              </a:rPr>
              <a:t> search for freedom and escape.  Joanne’s life as a single mother and her personal desire for her own happiness set against the happiness of her two children and all the responsibilities that come with that. When she goes after what she wants her children are neglected.  </a:t>
            </a:r>
          </a:p>
          <a:p>
            <a:pPr>
              <a:lnSpc>
                <a:spcPct val="107000"/>
              </a:lnSpc>
              <a:spcAft>
                <a:spcPts val="80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latin typeface="Calibri" panose="020F0502020204030204" pitchFamily="34" charset="0"/>
                <a:ea typeface="Calibri" panose="020F0502020204030204" pitchFamily="34" charset="0"/>
                <a:cs typeface="Times New Roman" panose="02020603050405020304" pitchFamily="18" charset="0"/>
              </a:rPr>
              <a:t>Mia’s mum gets a boyfriend called Connor ( Michael Fassbender) who Mia likes for once and gives her praise and support with her desire to become a dancer but then this all gets confused in a muddle of  emotions where she gets too close with Connor and in the end he too lets her down.</a:t>
            </a:r>
            <a:endParaRPr lang="en-GB">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9" descr="A picture containing food, sign&#10;&#10;Description generated with very high confidence">
            <a:extLst>
              <a:ext uri="{FF2B5EF4-FFF2-40B4-BE49-F238E27FC236}">
                <a16:creationId xmlns:a16="http://schemas.microsoft.com/office/drawing/2014/main" id="{DF521F73-BDD5-446A-A8CA-209593D5894B}"/>
              </a:ext>
            </a:extLst>
          </p:cNvPr>
          <p:cNvPicPr>
            <a:picLocks noChangeAspect="1"/>
          </p:cNvPicPr>
          <p:nvPr/>
        </p:nvPicPr>
        <p:blipFill>
          <a:blip r:embed="rId2"/>
          <a:stretch>
            <a:fillRect/>
          </a:stretch>
        </p:blipFill>
        <p:spPr>
          <a:xfrm>
            <a:off x="8072846" y="666289"/>
            <a:ext cx="3279668" cy="4868417"/>
          </a:xfrm>
          <a:prstGeom prst="rect">
            <a:avLst/>
          </a:prstGeom>
        </p:spPr>
      </p:pic>
    </p:spTree>
    <p:extLst>
      <p:ext uri="{BB962C8B-B14F-4D97-AF65-F5344CB8AC3E}">
        <p14:creationId xmlns:p14="http://schemas.microsoft.com/office/powerpoint/2010/main" val="364498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9215C4-60CA-47F3-917A-D74605FB80DB}"/>
              </a:ext>
            </a:extLst>
          </p:cNvPr>
          <p:cNvSpPr txBox="1"/>
          <p:nvPr/>
        </p:nvSpPr>
        <p:spPr>
          <a:xfrm>
            <a:off x="2529" y="2311"/>
            <a:ext cx="9069888" cy="7263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mn-lt"/>
                <a:cs typeface="+mn-lt"/>
              </a:rPr>
              <a:t>Mise-en-scene in Fish Tank</a:t>
            </a:r>
            <a:endParaRPr lang="en-US" sz="1600" b="1">
              <a:cs typeface="Calibri"/>
            </a:endParaRPr>
          </a:p>
          <a:p>
            <a:r>
              <a:rPr lang="en-US" sz="1600" b="1">
                <a:ea typeface="+mn-lt"/>
                <a:cs typeface="+mn-lt"/>
              </a:rPr>
              <a:t>· Location </a:t>
            </a:r>
            <a:r>
              <a:rPr lang="en-US" sz="1600">
                <a:ea typeface="+mn-lt"/>
                <a:cs typeface="+mn-lt"/>
              </a:rPr>
              <a:t>– The film is set on a council estate in East London, the estate is exactly like a hundred others and has a bleak atmosphere.  The estate looks run down and people are shut away in their flats.  The first scene shows a view from Mia's home which is high up and gives the sense of the city in the background. The estate has large empty spaces between the blocks where the young people Mia's age hang out with each other. There are blue skies and grass, it is shot sympathetically finding the joy in the grimness.   It is not all concrete but the contrast with the scenes in the countryside help to make Mia's decision to leave at the end of the film more understandable. There is an inbuilt respect for the environment which the director conveys through the warm and </a:t>
            </a:r>
            <a:r>
              <a:rPr lang="en-US" sz="1600" err="1">
                <a:ea typeface="+mn-lt"/>
                <a:cs typeface="+mn-lt"/>
              </a:rPr>
              <a:t>colourful</a:t>
            </a:r>
            <a:r>
              <a:rPr lang="en-US" sz="1600">
                <a:ea typeface="+mn-lt"/>
                <a:cs typeface="+mn-lt"/>
              </a:rPr>
              <a:t> cinematography.</a:t>
            </a:r>
          </a:p>
          <a:p>
            <a:endParaRPr lang="en-US" sz="1600">
              <a:ea typeface="+mn-lt"/>
              <a:cs typeface="+mn-lt"/>
            </a:endParaRPr>
          </a:p>
          <a:p>
            <a:r>
              <a:rPr lang="en-US" sz="1600" b="1">
                <a:ea typeface="+mn-lt"/>
                <a:cs typeface="+mn-lt"/>
              </a:rPr>
              <a:t>· Lighting </a:t>
            </a:r>
            <a:r>
              <a:rPr lang="en-US" sz="1600">
                <a:ea typeface="+mn-lt"/>
                <a:cs typeface="+mn-lt"/>
              </a:rPr>
              <a:t>– The use of light is largely naturalistic.  The interior scenes have a kind of claustrophobia to them as they are under lit in just the way they would be naturally. This gives a contrast with the exterior scenes especially those involving nature.</a:t>
            </a:r>
          </a:p>
          <a:p>
            <a:endParaRPr lang="en-US" sz="1600">
              <a:ea typeface="+mn-lt"/>
              <a:cs typeface="+mn-lt"/>
            </a:endParaRPr>
          </a:p>
          <a:p>
            <a:r>
              <a:rPr lang="en-US" sz="1600" b="1">
                <a:ea typeface="+mn-lt"/>
                <a:cs typeface="+mn-lt"/>
              </a:rPr>
              <a:t>Costume</a:t>
            </a:r>
            <a:r>
              <a:rPr lang="en-US" sz="1600">
                <a:ea typeface="+mn-lt"/>
                <a:cs typeface="+mn-lt"/>
              </a:rPr>
              <a:t> – The characters dress in cheap, high street clothing and there is no styling necessary.  The cast look how they should with a street style that it is affordable for these characters. </a:t>
            </a:r>
            <a:endParaRPr lang="en-US" sz="1600">
              <a:cs typeface="Calibri"/>
            </a:endParaRPr>
          </a:p>
          <a:p>
            <a:r>
              <a:rPr lang="en-US" sz="1600" b="1">
                <a:ea typeface="+mn-lt"/>
                <a:cs typeface="+mn-lt"/>
              </a:rPr>
              <a:t>· Props </a:t>
            </a:r>
            <a:r>
              <a:rPr lang="en-US" sz="1600">
                <a:ea typeface="+mn-lt"/>
                <a:cs typeface="+mn-lt"/>
              </a:rPr>
              <a:t>– again props are real and look genuine giving the feel not only of time and place </a:t>
            </a:r>
            <a:r>
              <a:rPr lang="en-US" sz="1600" err="1">
                <a:ea typeface="+mn-lt"/>
                <a:cs typeface="+mn-lt"/>
              </a:rPr>
              <a:t>bt</a:t>
            </a:r>
            <a:r>
              <a:rPr lang="en-US" sz="1600">
                <a:ea typeface="+mn-lt"/>
                <a:cs typeface="+mn-lt"/>
              </a:rPr>
              <a:t> also conveying the poverty and hand to mouth </a:t>
            </a:r>
            <a:r>
              <a:rPr lang="en-US" sz="1600" err="1">
                <a:ea typeface="+mn-lt"/>
                <a:cs typeface="+mn-lt"/>
              </a:rPr>
              <a:t>existance</a:t>
            </a:r>
            <a:r>
              <a:rPr lang="en-US" sz="1600">
                <a:ea typeface="+mn-lt"/>
                <a:cs typeface="+mn-lt"/>
              </a:rPr>
              <a:t>.</a:t>
            </a:r>
            <a:endParaRPr lang="en-US" sz="1600">
              <a:cs typeface="Calibri"/>
            </a:endParaRPr>
          </a:p>
          <a:p>
            <a:endParaRPr lang="en-US" sz="1600">
              <a:ea typeface="+mn-lt"/>
              <a:cs typeface="+mn-lt"/>
            </a:endParaRPr>
          </a:p>
          <a:p>
            <a:r>
              <a:rPr lang="en-US" sz="1600">
                <a:ea typeface="+mn-lt"/>
                <a:cs typeface="+mn-lt"/>
              </a:rPr>
              <a:t>· </a:t>
            </a:r>
            <a:r>
              <a:rPr lang="en-US" sz="1600" b="1">
                <a:ea typeface="+mn-lt"/>
                <a:cs typeface="+mn-lt"/>
              </a:rPr>
              <a:t>Movement of actors</a:t>
            </a:r>
            <a:r>
              <a:rPr lang="en-US" sz="1600">
                <a:ea typeface="+mn-lt"/>
                <a:cs typeface="+mn-lt"/>
              </a:rPr>
              <a:t> – the dance scene when Mia observes the girls dancing and ends up head butting one of them is perfectly executed , the movements of the girls and dance moves showing the aggressive stance of their interpretation of the dance moves, the eye contact is like in a fight scene and the boys standing by are just observing the action.  The girls dancing are not soft (traditionally feminine)and are a product of their environment. </a:t>
            </a:r>
          </a:p>
          <a:p>
            <a:r>
              <a:rPr lang="en-US" sz="1600" b="1">
                <a:ea typeface="+mn-lt"/>
                <a:cs typeface="+mn-lt"/>
              </a:rPr>
              <a:t>Iconography and genre. </a:t>
            </a:r>
            <a:r>
              <a:rPr lang="en-US" sz="1600">
                <a:ea typeface="+mn-lt"/>
                <a:cs typeface="+mn-lt"/>
              </a:rPr>
              <a:t>The  iconic imagery such as the family bull dog called </a:t>
            </a:r>
            <a:r>
              <a:rPr lang="en-US" sz="1600" err="1">
                <a:ea typeface="+mn-lt"/>
                <a:cs typeface="+mn-lt"/>
              </a:rPr>
              <a:t>Tennants</a:t>
            </a:r>
            <a:r>
              <a:rPr lang="en-US" sz="1600">
                <a:ea typeface="+mn-lt"/>
                <a:cs typeface="+mn-lt"/>
              </a:rPr>
              <a:t>, the newspaper headline saying  “Dad and Son Hanged from the Same Tree.” and the feeling that the cycle of damage goes on down the generations.  </a:t>
            </a:r>
            <a:endParaRPr lang="en-US" sz="1600" b="1">
              <a:cs typeface="Calibri"/>
            </a:endParaRPr>
          </a:p>
          <a:p>
            <a:pPr algn="ctr"/>
            <a:endParaRPr lang="en-US" b="1">
              <a:solidFill>
                <a:srgbClr val="525252"/>
              </a:solidFill>
              <a:latin typeface="Arial Narrow"/>
            </a:endParaRPr>
          </a:p>
        </p:txBody>
      </p:sp>
      <p:pic>
        <p:nvPicPr>
          <p:cNvPr id="3" name="Picture 3" descr="A person standing in front of a cloudy blue sky&#10;&#10;Description generated with high confidence">
            <a:extLst>
              <a:ext uri="{FF2B5EF4-FFF2-40B4-BE49-F238E27FC236}">
                <a16:creationId xmlns:a16="http://schemas.microsoft.com/office/drawing/2014/main" id="{DB1F44C6-0A60-42BF-975C-1F65D353891F}"/>
              </a:ext>
            </a:extLst>
          </p:cNvPr>
          <p:cNvPicPr>
            <a:picLocks noChangeAspect="1"/>
          </p:cNvPicPr>
          <p:nvPr/>
        </p:nvPicPr>
        <p:blipFill>
          <a:blip r:embed="rId2"/>
          <a:stretch>
            <a:fillRect/>
          </a:stretch>
        </p:blipFill>
        <p:spPr>
          <a:xfrm>
            <a:off x="9065491" y="87769"/>
            <a:ext cx="3020291" cy="2329826"/>
          </a:xfrm>
          <a:prstGeom prst="rect">
            <a:avLst/>
          </a:prstGeom>
        </p:spPr>
      </p:pic>
      <p:pic>
        <p:nvPicPr>
          <p:cNvPr id="5" name="Picture 5" descr="A person sitting on a bed&#10;&#10;Description generated with high confidence">
            <a:extLst>
              <a:ext uri="{FF2B5EF4-FFF2-40B4-BE49-F238E27FC236}">
                <a16:creationId xmlns:a16="http://schemas.microsoft.com/office/drawing/2014/main" id="{359B10A4-30CB-461F-A47C-FA8E888C3C74}"/>
              </a:ext>
            </a:extLst>
          </p:cNvPr>
          <p:cNvPicPr>
            <a:picLocks noChangeAspect="1"/>
          </p:cNvPicPr>
          <p:nvPr/>
        </p:nvPicPr>
        <p:blipFill>
          <a:blip r:embed="rId3"/>
          <a:stretch>
            <a:fillRect/>
          </a:stretch>
        </p:blipFill>
        <p:spPr>
          <a:xfrm>
            <a:off x="9065491" y="2458211"/>
            <a:ext cx="2743200" cy="1179576"/>
          </a:xfrm>
          <a:prstGeom prst="rect">
            <a:avLst/>
          </a:prstGeom>
        </p:spPr>
      </p:pic>
      <p:pic>
        <p:nvPicPr>
          <p:cNvPr id="7" name="Picture 7" descr="A person standing in front of a group of people posing for the camera&#10;&#10;Description generated with very high confidence">
            <a:extLst>
              <a:ext uri="{FF2B5EF4-FFF2-40B4-BE49-F238E27FC236}">
                <a16:creationId xmlns:a16="http://schemas.microsoft.com/office/drawing/2014/main" id="{7B966DFE-9043-401E-990D-9E04FA339AAD}"/>
              </a:ext>
            </a:extLst>
          </p:cNvPr>
          <p:cNvPicPr>
            <a:picLocks noChangeAspect="1"/>
          </p:cNvPicPr>
          <p:nvPr/>
        </p:nvPicPr>
        <p:blipFill>
          <a:blip r:embed="rId4"/>
          <a:stretch>
            <a:fillRect/>
          </a:stretch>
        </p:blipFill>
        <p:spPr>
          <a:xfrm>
            <a:off x="8915400" y="3777385"/>
            <a:ext cx="3216563" cy="2097230"/>
          </a:xfrm>
          <a:prstGeom prst="rect">
            <a:avLst/>
          </a:prstGeom>
        </p:spPr>
      </p:pic>
      <p:pic>
        <p:nvPicPr>
          <p:cNvPr id="9" name="Picture 9" descr="A dog sitting on top of a grass covered field&#10;&#10;Description generated with very high confidence">
            <a:extLst>
              <a:ext uri="{FF2B5EF4-FFF2-40B4-BE49-F238E27FC236}">
                <a16:creationId xmlns:a16="http://schemas.microsoft.com/office/drawing/2014/main" id="{8365D6CA-5B4E-4871-86AD-B7790D0BE6B4}"/>
              </a:ext>
            </a:extLst>
          </p:cNvPr>
          <p:cNvPicPr>
            <a:picLocks noChangeAspect="1"/>
          </p:cNvPicPr>
          <p:nvPr/>
        </p:nvPicPr>
        <p:blipFill>
          <a:blip r:embed="rId5"/>
          <a:stretch>
            <a:fillRect/>
          </a:stretch>
        </p:blipFill>
        <p:spPr>
          <a:xfrm rot="21540000" flipH="1">
            <a:off x="8934601" y="5796424"/>
            <a:ext cx="1570182" cy="1035917"/>
          </a:xfrm>
          <a:prstGeom prst="rect">
            <a:avLst/>
          </a:prstGeom>
        </p:spPr>
      </p:pic>
    </p:spTree>
    <p:extLst>
      <p:ext uri="{BB962C8B-B14F-4D97-AF65-F5344CB8AC3E}">
        <p14:creationId xmlns:p14="http://schemas.microsoft.com/office/powerpoint/2010/main" val="38709224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11405</Words>
  <Application>Microsoft Office PowerPoint</Application>
  <PresentationFormat>Widescreen</PresentationFormat>
  <Paragraphs>393</Paragraphs>
  <Slides>46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Narrow</vt:lpstr>
      <vt:lpstr>Calibri</vt:lpstr>
      <vt:lpstr>Calibri Light</vt:lpstr>
      <vt:lpstr>Helvetica Neue</vt:lpstr>
      <vt:lpstr>HelveticaNeue</vt:lpstr>
      <vt:lpstr>Times New Roman</vt:lpstr>
      <vt:lpstr>office theme</vt:lpstr>
      <vt:lpstr>Unit 10: Film Production – Fiction  Learning Aim A Narrative structure task 1 and 2 SAM Nichols-Fried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Linear NARRATIVE of Fish Tank</vt:lpstr>
      <vt:lpstr>PowerPoint Presentation</vt:lpstr>
      <vt:lpstr>PowerPoint Presentation</vt:lpstr>
      <vt:lpstr>PowerPoint Presentation</vt:lpstr>
      <vt:lpstr>Sleepy suspicious scene</vt:lpstr>
      <vt:lpstr>PowerPoint Presentation</vt:lpstr>
      <vt:lpstr>Wasp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Assessor's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dc:creator>
  <cp:lastModifiedBy>Louise Nichols</cp:lastModifiedBy>
  <cp:revision>4</cp:revision>
  <cp:lastPrinted>2020-03-31T14:49:40Z</cp:lastPrinted>
  <dcterms:created xsi:type="dcterms:W3CDTF">2013-07-15T20:26:40Z</dcterms:created>
  <dcterms:modified xsi:type="dcterms:W3CDTF">2020-04-05T16:04:36Z</dcterms:modified>
</cp:coreProperties>
</file>